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3"/>
  </p:notesMasterIdLst>
  <p:handoutMasterIdLst>
    <p:handoutMasterId r:id="rId34"/>
  </p:handoutMasterIdLst>
  <p:sldIdLst>
    <p:sldId id="256" r:id="rId10"/>
    <p:sldId id="298" r:id="rId11"/>
    <p:sldId id="299" r:id="rId12"/>
    <p:sldId id="315" r:id="rId13"/>
    <p:sldId id="316" r:id="rId14"/>
    <p:sldId id="264" r:id="rId15"/>
    <p:sldId id="263" r:id="rId16"/>
    <p:sldId id="265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08-01-2018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NOVIEMBRE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02488"/>
              </p:ext>
            </p:extLst>
          </p:nvPr>
        </p:nvGraphicFramePr>
        <p:xfrm>
          <a:off x="414336" y="1797521"/>
          <a:ext cx="82014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Hoja de cálculo" r:id="rId3" imgW="7581900" imgH="4295685" progId="Excel.Sheet.8">
                  <p:embed/>
                </p:oleObj>
              </mc:Choice>
              <mc:Fallback>
                <p:oleObj name="Hoja de cálculo" r:id="rId3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97521"/>
                        <a:ext cx="820148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00557"/>
              </p:ext>
            </p:extLst>
          </p:nvPr>
        </p:nvGraphicFramePr>
        <p:xfrm>
          <a:off x="552450" y="1839441"/>
          <a:ext cx="80391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3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839441"/>
                        <a:ext cx="803910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58415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52135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Hoja de cálculo" r:id="rId3" imgW="7819957" imgH="3686175" progId="Excel.Sheet.8">
                  <p:embed/>
                </p:oleObj>
              </mc:Choice>
              <mc:Fallback>
                <p:oleObj name="Hoja de cálculo" r:id="rId3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99908"/>
              </p:ext>
            </p:extLst>
          </p:nvPr>
        </p:nvGraphicFramePr>
        <p:xfrm>
          <a:off x="414336" y="1684802"/>
          <a:ext cx="8201488" cy="4696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1" name="Hoja de cálculo" r:id="rId3" imgW="8496300" imgH="5800725" progId="Excel.Sheet.8">
                  <p:embed/>
                </p:oleObj>
              </mc:Choice>
              <mc:Fallback>
                <p:oleObj name="Hoja de cálculo" r:id="rId3" imgW="8496300" imgH="5800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84802"/>
                        <a:ext cx="8201488" cy="4696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51390"/>
              </p:ext>
            </p:extLst>
          </p:nvPr>
        </p:nvGraphicFramePr>
        <p:xfrm>
          <a:off x="414335" y="1829147"/>
          <a:ext cx="8210799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4" name="Hoja de cálculo" r:id="rId3" imgW="7848600" imgH="4048215" progId="Excel.Sheet.8">
                  <p:embed/>
                </p:oleObj>
              </mc:Choice>
              <mc:Fallback>
                <p:oleObj name="Hoja de cálculo" r:id="rId3" imgW="7848600" imgH="4048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29147"/>
                        <a:ext cx="8210799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869150"/>
              </p:ext>
            </p:extLst>
          </p:nvPr>
        </p:nvGraphicFramePr>
        <p:xfrm>
          <a:off x="414336" y="1725513"/>
          <a:ext cx="8210799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8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10799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731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140953"/>
              </p:ext>
            </p:extLst>
          </p:nvPr>
        </p:nvGraphicFramePr>
        <p:xfrm>
          <a:off x="414336" y="1856470"/>
          <a:ext cx="8201488" cy="423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7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6470"/>
                        <a:ext cx="8201488" cy="423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22777"/>
              </p:ext>
            </p:extLst>
          </p:nvPr>
        </p:nvGraphicFramePr>
        <p:xfrm>
          <a:off x="414335" y="1816127"/>
          <a:ext cx="8210799" cy="442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Hoja de cálculo" r:id="rId3" imgW="9724957" imgH="4734015" progId="Excel.Sheet.8">
                  <p:embed/>
                </p:oleObj>
              </mc:Choice>
              <mc:Fallback>
                <p:oleObj name="Hoja de cálculo" r:id="rId3" imgW="9724957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16127"/>
                        <a:ext cx="8210799" cy="442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48251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56289"/>
              </p:ext>
            </p:extLst>
          </p:nvPr>
        </p:nvGraphicFramePr>
        <p:xfrm>
          <a:off x="414336" y="1751062"/>
          <a:ext cx="8210799" cy="455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1" name="Hoja de cálculo" r:id="rId3" imgW="7801043" imgH="5372100" progId="Excel.Sheet.8">
                  <p:embed/>
                </p:oleObj>
              </mc:Choice>
              <mc:Fallback>
                <p:oleObj name="Hoja de cálculo" r:id="rId3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51062"/>
                        <a:ext cx="8210799" cy="4558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5090" y="6093296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663"/>
              </p:ext>
            </p:extLst>
          </p:nvPr>
        </p:nvGraphicFramePr>
        <p:xfrm>
          <a:off x="414336" y="1767433"/>
          <a:ext cx="8210799" cy="425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2" name="Hoja de cálculo" r:id="rId3" imgW="8886757" imgH="3533865" progId="Excel.Sheet.8">
                  <p:embed/>
                </p:oleObj>
              </mc:Choice>
              <mc:Fallback>
                <p:oleObj name="Hoja de cálculo" r:id="rId3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10799" cy="425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El presupuesto vigente a </a:t>
            </a:r>
            <a:r>
              <a:rPr lang="es-CL" sz="1600" dirty="0" smtClean="0"/>
              <a:t>noviembre </a:t>
            </a:r>
            <a:r>
              <a:rPr lang="es-CL" sz="1600" dirty="0" smtClean="0"/>
              <a:t>alcanzó los $</a:t>
            </a:r>
            <a:r>
              <a:rPr lang="es-CL" sz="1600" dirty="0" smtClean="0"/>
              <a:t>7.480.275 </a:t>
            </a:r>
            <a:r>
              <a:rPr lang="es-CL" sz="1600" dirty="0" smtClean="0"/>
              <a:t>millones, que incluye recursos adicionales por $</a:t>
            </a:r>
            <a:r>
              <a:rPr lang="es-CL" sz="1600" dirty="0" smtClean="0"/>
              <a:t>103.052 </a:t>
            </a:r>
            <a:r>
              <a:rPr lang="es-CL" sz="1600" dirty="0" smtClean="0"/>
              <a:t>millones.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mes de </a:t>
            </a:r>
            <a:r>
              <a:rPr lang="es-CL" sz="1600" b="1" dirty="0" smtClean="0"/>
              <a:t>noviembre </a:t>
            </a:r>
            <a:r>
              <a:rPr lang="es-CL" sz="1600" b="1" dirty="0"/>
              <a:t>de 2017</a:t>
            </a:r>
            <a:r>
              <a:rPr lang="es-CL" sz="1600" dirty="0"/>
              <a:t> de la Partida 15 Ministerio del Trabajo y Previsión Social, finalizó en </a:t>
            </a:r>
            <a:r>
              <a:rPr lang="es-CL" sz="1600" dirty="0" smtClean="0"/>
              <a:t>$</a:t>
            </a:r>
            <a:r>
              <a:rPr lang="es-CL" sz="1600" dirty="0" smtClean="0"/>
              <a:t>6.941.055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92% </a:t>
            </a:r>
            <a:r>
              <a:rPr lang="es-CL" sz="1600" dirty="0"/>
              <a:t>del Presupuesto Vigente. En comparación con el mes de </a:t>
            </a:r>
            <a:r>
              <a:rPr lang="es-CL" sz="1600" dirty="0" smtClean="0"/>
              <a:t>Noviembre </a:t>
            </a:r>
            <a:r>
              <a:rPr lang="es-CL" sz="1600" dirty="0"/>
              <a:t>de 2016, y considerando los recursos aprobados en la Ley de Presupuestos, la ejecución presupuestaria no presenta diferencias significativas.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se observó un aumento en la disponibilidad de recursos de $20.195 millones, que totalizó un presupuesto vigente de $</a:t>
            </a:r>
            <a:r>
              <a:rPr lang="es-CL" sz="1600" dirty="0" smtClean="0"/>
              <a:t>20.195 </a:t>
            </a:r>
            <a:r>
              <a:rPr lang="es-CL" sz="1600" dirty="0" smtClean="0"/>
              <a:t>millones, con un </a:t>
            </a:r>
            <a:r>
              <a:rPr lang="es-CL" sz="1600" dirty="0" smtClean="0"/>
              <a:t>96% </a:t>
            </a:r>
            <a:r>
              <a:rPr lang="es-CL" sz="1600" dirty="0" smtClean="0"/>
              <a:t>de ejecución a </a:t>
            </a:r>
            <a:r>
              <a:rPr lang="es-CL" sz="1600" dirty="0" smtClean="0"/>
              <a:t>Noviembre.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$72.533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86%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noviembre </a:t>
            </a:r>
            <a:r>
              <a:rPr lang="es-CL" sz="1600" dirty="0" smtClean="0"/>
              <a:t>(con </a:t>
            </a:r>
            <a:r>
              <a:rPr lang="es-CL" sz="1600" dirty="0"/>
              <a:t>un gasto de </a:t>
            </a:r>
            <a:r>
              <a:rPr lang="es-CL" sz="1600" dirty="0" smtClean="0"/>
              <a:t>$76.216 </a:t>
            </a:r>
            <a:r>
              <a:rPr lang="es-CL" sz="1600" dirty="0" smtClean="0"/>
              <a:t>millones</a:t>
            </a:r>
            <a:r>
              <a:rPr lang="es-CL" sz="1600" dirty="0"/>
              <a:t>); el Subsidio al Empleo (Ley N° 20.338) presentó un gasto total de </a:t>
            </a:r>
            <a:r>
              <a:rPr lang="es-CL" sz="1600" dirty="0" smtClean="0"/>
              <a:t>$</a:t>
            </a:r>
            <a:r>
              <a:rPr lang="es-CL" sz="1600" dirty="0" smtClean="0"/>
              <a:t>65.006 </a:t>
            </a:r>
            <a:r>
              <a:rPr lang="es-CL" sz="1600" dirty="0" smtClean="0"/>
              <a:t>millones</a:t>
            </a:r>
            <a:r>
              <a:rPr lang="es-CL" sz="1600" dirty="0"/>
              <a:t>, que significó un avance presupuestario de un </a:t>
            </a:r>
            <a:r>
              <a:rPr lang="es-CL" sz="1600" dirty="0" smtClean="0"/>
              <a:t>96% </a:t>
            </a:r>
            <a:r>
              <a:rPr lang="es-CL" sz="1600" dirty="0" smtClean="0"/>
              <a:t>y que además dispuso de $8.598 millones menos en su disponibilidad a </a:t>
            </a:r>
            <a:r>
              <a:rPr lang="es-CL" sz="1600" dirty="0" smtClean="0"/>
              <a:t>noviembre. El </a:t>
            </a:r>
            <a:r>
              <a:rPr lang="es-CL" sz="1600" dirty="0"/>
              <a:t>Subsidio al Empleo de la Mujer (Ley N° 20.595) alcanzó un gasto total de </a:t>
            </a:r>
            <a:r>
              <a:rPr lang="es-CL" sz="1600" dirty="0" smtClean="0"/>
              <a:t>$70.809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92% </a:t>
            </a:r>
            <a:r>
              <a:rPr lang="es-CL" sz="1600" dirty="0" smtClean="0"/>
              <a:t>(con menor disponibilidad presupuestaria al mes de </a:t>
            </a:r>
            <a:r>
              <a:rPr lang="es-CL" sz="1600" dirty="0" smtClean="0"/>
              <a:t>Noviembre </a:t>
            </a:r>
            <a:r>
              <a:rPr lang="es-CL" sz="1600" dirty="0" smtClean="0"/>
              <a:t>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032847"/>
              </p:ext>
            </p:extLst>
          </p:nvPr>
        </p:nvGraphicFramePr>
        <p:xfrm>
          <a:off x="414336" y="1844824"/>
          <a:ext cx="8210800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Hoja de cálculo" r:id="rId3" imgW="8886757" imgH="3514725" progId="Excel.Sheet.8">
                  <p:embed/>
                </p:oleObj>
              </mc:Choice>
              <mc:Fallback>
                <p:oleObj name="Hoja de cálculo" r:id="rId3" imgW="8886757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10800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3608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42100"/>
              </p:ext>
            </p:extLst>
          </p:nvPr>
        </p:nvGraphicFramePr>
        <p:xfrm>
          <a:off x="414335" y="1844824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0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21016"/>
              </p:ext>
            </p:extLst>
          </p:nvPr>
        </p:nvGraphicFramePr>
        <p:xfrm>
          <a:off x="414336" y="1717129"/>
          <a:ext cx="820148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Hoja de cálculo" r:id="rId3" imgW="7724843" imgH="4448265" progId="Excel.Sheet.8">
                  <p:embed/>
                </p:oleObj>
              </mc:Choice>
              <mc:Fallback>
                <p:oleObj name="Hoja de cálculo" r:id="rId3" imgW="7724843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17129"/>
                        <a:ext cx="8201487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520259"/>
            <a:ext cx="8317867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55406"/>
              </p:ext>
            </p:extLst>
          </p:nvPr>
        </p:nvGraphicFramePr>
        <p:xfrm>
          <a:off x="414337" y="1709886"/>
          <a:ext cx="821079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8" name="Hoja de cálculo" r:id="rId3" imgW="7724843" imgH="4743450" progId="Excel.Sheet.8">
                  <p:embed/>
                </p:oleObj>
              </mc:Choice>
              <mc:Fallback>
                <p:oleObj name="Hoja de cálculo" r:id="rId3" imgW="7724843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09886"/>
                        <a:ext cx="8210798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de un </a:t>
            </a:r>
            <a:r>
              <a:rPr lang="es-CL" sz="1600" dirty="0" smtClean="0"/>
              <a:t>103%,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</a:t>
            </a:r>
            <a:r>
              <a:rPr lang="es-CL" sz="1600" dirty="0" smtClean="0"/>
              <a:t>489.937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$214.369 </a:t>
            </a:r>
            <a:r>
              <a:rPr lang="es-CL" sz="1600" dirty="0" smtClean="0"/>
              <a:t>millones </a:t>
            </a:r>
            <a:r>
              <a:rPr lang="es-CL" sz="1600" dirty="0" smtClean="0"/>
              <a:t>(105</a:t>
            </a:r>
            <a:r>
              <a:rPr lang="es-CL" sz="1600" dirty="0" smtClean="0"/>
              <a:t>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83%; </a:t>
            </a:r>
            <a:r>
              <a:rPr lang="es-CL" sz="1600" dirty="0"/>
              <a:t>con </a:t>
            </a:r>
            <a:r>
              <a:rPr lang="es-CL" sz="1600" dirty="0" smtClean="0"/>
              <a:t>un gasto total de $</a:t>
            </a:r>
            <a:r>
              <a:rPr lang="es-CL" sz="1600" dirty="0" smtClean="0"/>
              <a:t>1.427 </a:t>
            </a:r>
            <a:r>
              <a:rPr lang="es-CL" sz="1600" dirty="0"/>
              <a:t>millones. Considerando las transferencias a otras entidades públicas, </a:t>
            </a:r>
            <a:r>
              <a:rPr lang="es-CL" sz="1600" dirty="0" smtClean="0"/>
              <a:t>presentaron una ejecución de un </a:t>
            </a:r>
            <a:r>
              <a:rPr lang="es-CL" sz="1600" dirty="0" smtClean="0"/>
              <a:t>59</a:t>
            </a:r>
            <a:r>
              <a:rPr lang="es-CL" sz="1600" dirty="0" smtClean="0"/>
              <a:t>%, con desembolsos por </a:t>
            </a:r>
            <a:r>
              <a:rPr lang="es-CL" sz="1600" dirty="0" smtClean="0"/>
              <a:t>$35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</a:t>
            </a:r>
            <a:r>
              <a:rPr lang="es-CL" sz="1600" dirty="0" smtClean="0"/>
              <a:t>56.422 </a:t>
            </a:r>
            <a:r>
              <a:rPr lang="es-CL" sz="1600" dirty="0"/>
              <a:t>millones </a:t>
            </a:r>
            <a:r>
              <a:rPr lang="es-CL" sz="1600" dirty="0" smtClean="0"/>
              <a:t>(</a:t>
            </a:r>
            <a:r>
              <a:rPr lang="es-CL" sz="1600" dirty="0" smtClean="0"/>
              <a:t>99%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92%.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47%.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ejecutó en un </a:t>
            </a:r>
            <a:r>
              <a:rPr lang="es-CL" sz="1600" dirty="0" smtClean="0"/>
              <a:t>38% </a:t>
            </a:r>
            <a:r>
              <a:rPr lang="es-CL" sz="1600" dirty="0" smtClean="0"/>
              <a:t>sus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2215678"/>
            <a:ext cx="6211887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209328"/>
            <a:ext cx="6243637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7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4805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46609"/>
              </p:ext>
            </p:extLst>
          </p:nvPr>
        </p:nvGraphicFramePr>
        <p:xfrm>
          <a:off x="467544" y="1988840"/>
          <a:ext cx="8140555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3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5210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531801"/>
              </p:ext>
            </p:extLst>
          </p:nvPr>
        </p:nvGraphicFramePr>
        <p:xfrm>
          <a:off x="367500" y="1843088"/>
          <a:ext cx="8353093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Hoja de cálculo" r:id="rId4" imgW="8200957" imgH="3171825" progId="Excel.Sheet.8">
                  <p:embed/>
                </p:oleObj>
              </mc:Choice>
              <mc:Fallback>
                <p:oleObj name="Hoja de cálculo" r:id="rId4" imgW="8200957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500" y="1843088"/>
                        <a:ext cx="8353093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59226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33560"/>
              </p:ext>
            </p:extLst>
          </p:nvPr>
        </p:nvGraphicFramePr>
        <p:xfrm>
          <a:off x="414337" y="1772369"/>
          <a:ext cx="821079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Hoja de cálculo" r:id="rId3" imgW="7839143" imgH="4752885" progId="Excel.Sheet.8">
                  <p:embed/>
                </p:oleObj>
              </mc:Choice>
              <mc:Fallback>
                <p:oleObj name="Hoja de cálculo" r:id="rId3" imgW="7839143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72369"/>
                        <a:ext cx="8210798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71634"/>
              </p:ext>
            </p:extLst>
          </p:nvPr>
        </p:nvGraphicFramePr>
        <p:xfrm>
          <a:off x="509588" y="1831057"/>
          <a:ext cx="81248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5" name="Hoja de cálculo" r:id="rId3" imgW="8124757" imgH="3686175" progId="Excel.Sheet.8">
                  <p:embed/>
                </p:oleObj>
              </mc:Choice>
              <mc:Fallback>
                <p:oleObj name="Hoja de cálculo" r:id="rId3" imgW="8124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831057"/>
                        <a:ext cx="812482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1153</Words>
  <Application>Microsoft Office PowerPoint</Application>
  <PresentationFormat>Presentación en pantalla (4:3)</PresentationFormat>
  <Paragraphs>102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DE GASTOS ACUMULADA AL MES DE NOVIEMBRE 2017 PARTIDA 15: MINISTERIO Del TRABAJO Y SEGURIDAD SOCIAL</vt:lpstr>
      <vt:lpstr>Ejecución Presupuestaria de Gastos Acumulada al Mes de Noviembre de 2017  Ministerio del Trabajo y Seguridad Social</vt:lpstr>
      <vt:lpstr>Ejecución Presupuestaria de Gastos Acumulada al Mes de Noviembre de 2017  Ministerio del Trabajo y Seguridad Social</vt:lpstr>
      <vt:lpstr>Ejecución Presupuestaria de Gastos Acumulada al Mes de Noviembre de 2017  Ministerio del Trabajo y Seguridad Social</vt:lpstr>
      <vt:lpstr>Ejecución Presupuestaria de Gastos Acumulada al Mes de Noviembre de 2017  Ministerio del Trabajo y Seguridad Social</vt:lpstr>
      <vt:lpstr>Ejecución Presupuestaria de Gastos Acumulada al Mes de Noviembre de 2017  Partida 15 Ministerio del Trabajo y Seguridad Social</vt:lpstr>
      <vt:lpstr>Ejecución Presupuestaria de Gastos Acumulada al Mes de Noviembre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202</cp:revision>
  <cp:lastPrinted>2017-05-09T14:38:34Z</cp:lastPrinted>
  <dcterms:created xsi:type="dcterms:W3CDTF">2016-06-23T13:38:47Z</dcterms:created>
  <dcterms:modified xsi:type="dcterms:W3CDTF">2018-01-08T13:45:19Z</dcterms:modified>
</cp:coreProperties>
</file>