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12"/>
  </p:notesMasterIdLst>
  <p:handoutMasterIdLst>
    <p:handoutMasterId r:id="rId13"/>
  </p:handoutMasterIdLst>
  <p:sldIdLst>
    <p:sldId id="256" r:id="rId3"/>
    <p:sldId id="298" r:id="rId4"/>
    <p:sldId id="303" r:id="rId5"/>
    <p:sldId id="264" r:id="rId6"/>
    <p:sldId id="263" r:id="rId7"/>
    <p:sldId id="302" r:id="rId8"/>
    <p:sldId id="299" r:id="rId9"/>
    <p:sldId id="300" r:id="rId10"/>
    <p:sldId id="301" r:id="rId11"/>
  </p:sldIdLst>
  <p:sldSz cx="9144000" cy="6858000" type="screen4x3"/>
  <p:notesSz cx="7010400" cy="9236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282" y="-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09"/>
        <p:guide pos="220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5" y="0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970943" y="0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09-01-2018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5" y="8772668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970943" y="8772668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5" y="0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70943" y="0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09-01-2018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759" tIns="45879" rIns="91759" bIns="45879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1040" y="4387136"/>
            <a:ext cx="5608320" cy="4156234"/>
          </a:xfrm>
          <a:prstGeom prst="rect">
            <a:avLst/>
          </a:prstGeom>
        </p:spPr>
        <p:txBody>
          <a:bodyPr vert="horz" lIns="91759" tIns="45879" rIns="91759" bIns="45879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5" y="8772668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70943" y="8772668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5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09-01-2018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09-01-2018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09-01-2018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09-01-2018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09-01-2018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09-01-2018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09-01-2018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09-01-2018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09-01-2018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09-01-2018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09-01-2018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09-01-2018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09-01-2018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09-01-2018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09-01-2018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09-01-2018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09-01-2018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09-01-2018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09-01-2018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09-01-2018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09-01-2018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09-01-2018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vmlDrawing" Target="../drawings/vmlDrawing2.v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oleObject" Target="../embeddings/oleObject2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09-01-2018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 smtClean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DE LA REPÚBLICA DE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66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 smtClean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09-01-2018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702727" y="82405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 smtClean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DE LA REPÚBLICA DE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596557328"/>
              </p:ext>
            </p:extLst>
          </p:nvPr>
        </p:nvGraphicFramePr>
        <p:xfrm>
          <a:off x="6012160" y="44624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99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11 Objeto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2160" y="44624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516216" y="44624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 smtClean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400" b="1" dirty="0" smtClean="0">
                <a:latin typeface="+mn-lt"/>
              </a:rPr>
              <a:t>EJECUCIÓN PRESUPUESTARIA DE GASTOS ACUMULADA</a:t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NOVIEMBRE 2017</a:t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PARTIDA 14:</a:t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MINISTERIO DE BIENES NACIONALES</a:t>
            </a:r>
            <a:endParaRPr lang="es-CL" sz="2400" b="1" dirty="0">
              <a:latin typeface="+mn-lt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VALPARAÍSO, ENERO 2018</a:t>
            </a:r>
            <a:endParaRPr lang="es-C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" name="4 CuadroTexto"/>
          <p:cNvSpPr txBox="1"/>
          <p:nvPr/>
        </p:nvSpPr>
        <p:spPr>
          <a:xfrm>
            <a:off x="1844875" y="1064930"/>
            <a:ext cx="3771241" cy="34995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1200" b="1" kern="1200" dirty="0" smtClean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12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</a:t>
            </a:r>
            <a:r>
              <a:rPr lang="es-CL" sz="12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DE LA REPÚBLICA DE </a:t>
            </a:r>
            <a:r>
              <a:rPr lang="es-CL" sz="12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CHILE</a:t>
            </a:r>
            <a:endParaRPr lang="es-CL" sz="24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6" name="5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6421450"/>
              </p:ext>
            </p:extLst>
          </p:nvPr>
        </p:nvGraphicFramePr>
        <p:xfrm>
          <a:off x="410078" y="836712"/>
          <a:ext cx="1209594" cy="8933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89" name="Imagen de mapa de bits" r:id="rId3" imgW="743054" imgH="523810" progId="PBrush">
                  <p:embed/>
                </p:oleObj>
              </mc:Choice>
              <mc:Fallback>
                <p:oleObj name="Imagen de mapa de bits" r:id="rId3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078" y="836712"/>
                        <a:ext cx="1209594" cy="8933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7 Rectángulo"/>
          <p:cNvSpPr/>
          <p:nvPr/>
        </p:nvSpPr>
        <p:spPr>
          <a:xfrm>
            <a:off x="1547664" y="992922"/>
            <a:ext cx="446449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4000" b="1" kern="1200" dirty="0" smtClean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600" b="1" kern="1200" dirty="0" smtClean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400" dirty="0" smtClean="0"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NOVIEMBRE DE 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14 MINISTERIO DE BIENES NACIONALES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endParaRPr lang="es-CL" sz="1600" dirty="0" smtClean="0">
              <a:latin typeface="+mn-lt"/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755576" y="1429363"/>
            <a:ext cx="806489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CL" sz="1600" dirty="0"/>
              <a:t>Para el año </a:t>
            </a:r>
            <a:r>
              <a:rPr lang="es-CL" sz="1600" dirty="0" smtClean="0"/>
              <a:t>2017, </a:t>
            </a:r>
            <a:r>
              <a:rPr lang="es-CL" sz="1600" dirty="0"/>
              <a:t>el Ministerio de Bienes </a:t>
            </a:r>
            <a:r>
              <a:rPr lang="es-CL" sz="1600" dirty="0" smtClean="0"/>
              <a:t>Nacionales, contempla como prioridades </a:t>
            </a:r>
            <a:r>
              <a:rPr lang="es-CL" sz="1600" dirty="0"/>
              <a:t>presupuestarias </a:t>
            </a:r>
            <a:r>
              <a:rPr lang="es-CL" sz="1600" dirty="0" smtClean="0"/>
              <a:t>las </a:t>
            </a:r>
            <a:r>
              <a:rPr lang="es-CL" sz="1600" dirty="0"/>
              <a:t>cuatro líneas programáticas: regularización de la propiedad raíz; Administración de bienes; Catastro y Soporte a la Gestión, entre ellas resalta la meta de  Abordar una cobertura estimada de 10.780 casos de RPI Regular del Programa Presupuestario Regularización de la propiedad raíz</a:t>
            </a:r>
            <a:r>
              <a:rPr lang="es-CL" sz="1600" dirty="0" smtClean="0"/>
              <a:t>.</a:t>
            </a:r>
          </a:p>
          <a:p>
            <a:pPr algn="just"/>
            <a:r>
              <a:rPr lang="es-CL" sz="1600" dirty="0" smtClean="0"/>
              <a:t>En </a:t>
            </a:r>
            <a:r>
              <a:rPr lang="es-CL" sz="1600" dirty="0"/>
              <a:t>cuanto al presupuesto </a:t>
            </a:r>
            <a:r>
              <a:rPr lang="es-CL" sz="1600" dirty="0" smtClean="0"/>
              <a:t>2017, </a:t>
            </a:r>
            <a:r>
              <a:rPr lang="es-CL" sz="1600" dirty="0"/>
              <a:t>alcanza los </a:t>
            </a:r>
            <a:r>
              <a:rPr lang="es-CL" sz="1600" dirty="0" smtClean="0"/>
              <a:t>M$39.924.590, </a:t>
            </a:r>
            <a:r>
              <a:rPr lang="es-CL" sz="1600" dirty="0"/>
              <a:t>un </a:t>
            </a:r>
            <a:r>
              <a:rPr lang="es-CL" sz="1600" dirty="0" smtClean="0"/>
              <a:t>38% </a:t>
            </a:r>
            <a:r>
              <a:rPr lang="es-CL" sz="1600" dirty="0"/>
              <a:t>se destinado a Gastos en Personal; 32% para Transferencias de Capital; 12% a </a:t>
            </a:r>
            <a:r>
              <a:rPr lang="es-CL" sz="1600" dirty="0" err="1"/>
              <a:t>Integros</a:t>
            </a:r>
            <a:r>
              <a:rPr lang="es-CL" sz="1600" dirty="0"/>
              <a:t> al Fisco y 10% a Gasto en Bienes y </a:t>
            </a:r>
            <a:r>
              <a:rPr lang="es-CL" sz="1600" dirty="0" smtClean="0"/>
              <a:t>Servicios, distribución similar a la de 2016.</a:t>
            </a:r>
          </a:p>
          <a:p>
            <a:pPr algn="just"/>
            <a:r>
              <a:rPr lang="es-CL" sz="1600" dirty="0" smtClean="0"/>
              <a:t>La </a:t>
            </a:r>
            <a:r>
              <a:rPr lang="es-CL" sz="1600" dirty="0"/>
              <a:t>ejecución del presupuesto del Ministerio alcanzó </a:t>
            </a:r>
            <a:r>
              <a:rPr lang="es-CL" sz="1600" dirty="0" smtClean="0"/>
              <a:t>a </a:t>
            </a:r>
            <a:r>
              <a:rPr lang="es-CL" sz="1600" dirty="0" smtClean="0"/>
              <a:t>noviembre </a:t>
            </a:r>
            <a:r>
              <a:rPr lang="es-CL" sz="1600" dirty="0" smtClean="0"/>
              <a:t>2017 un </a:t>
            </a:r>
            <a:r>
              <a:rPr lang="es-CL" sz="1600" dirty="0" smtClean="0"/>
              <a:t>81,9% </a:t>
            </a:r>
            <a:r>
              <a:rPr lang="es-CL" sz="1600" dirty="0" smtClean="0"/>
              <a:t>del presupuesto vigente y </a:t>
            </a:r>
            <a:r>
              <a:rPr lang="es-CL" sz="1600" dirty="0" smtClean="0"/>
              <a:t>83% </a:t>
            </a:r>
            <a:r>
              <a:rPr lang="es-CL" sz="1600" dirty="0" smtClean="0"/>
              <a:t>del inicial. La diferencia se explica por el incremento del </a:t>
            </a:r>
            <a:r>
              <a:rPr lang="es-CL" sz="1600" dirty="0"/>
              <a:t>presupuesto vigente en </a:t>
            </a:r>
            <a:r>
              <a:rPr lang="es-CL" sz="1600" dirty="0" smtClean="0"/>
              <a:t>M$560.966. </a:t>
            </a:r>
            <a:endParaRPr lang="es-CL" sz="1600" dirty="0"/>
          </a:p>
          <a:p>
            <a:pPr algn="just"/>
            <a:r>
              <a:rPr lang="es-CL" sz="1600" dirty="0" smtClean="0"/>
              <a:t>La </a:t>
            </a:r>
            <a:r>
              <a:rPr lang="es-CL" sz="1600" dirty="0"/>
              <a:t>ejecución promedio de los programas fue de un </a:t>
            </a:r>
            <a:r>
              <a:rPr lang="es-CL" sz="1600" dirty="0" smtClean="0"/>
              <a:t>82,1% </a:t>
            </a:r>
            <a:r>
              <a:rPr lang="es-CL" sz="1600" dirty="0"/>
              <a:t>del presupuesto </a:t>
            </a:r>
            <a:r>
              <a:rPr lang="es-CL" sz="1600" dirty="0" smtClean="0"/>
              <a:t>vigente a </a:t>
            </a:r>
            <a:r>
              <a:rPr lang="es-CL" sz="1600" dirty="0" smtClean="0"/>
              <a:t>noviembre 2017</a:t>
            </a:r>
            <a:r>
              <a:rPr lang="es-CL" sz="1600" dirty="0" smtClean="0"/>
              <a:t>, </a:t>
            </a:r>
            <a:r>
              <a:rPr lang="es-CL" sz="1600" dirty="0"/>
              <a:t>el programa </a:t>
            </a:r>
            <a:r>
              <a:rPr lang="es-CL" sz="1600" dirty="0" smtClean="0"/>
              <a:t>Subsecretaría de Bienes Nacionales alcanzó un </a:t>
            </a:r>
            <a:r>
              <a:rPr lang="es-CL" sz="1600" dirty="0" smtClean="0"/>
              <a:t>88,7% </a:t>
            </a:r>
            <a:r>
              <a:rPr lang="es-CL" sz="1600" dirty="0" smtClean="0"/>
              <a:t>de ejecución del presupuesto vigente,</a:t>
            </a:r>
            <a:r>
              <a:rPr lang="es-CL" sz="1600" dirty="0" smtClean="0">
                <a:solidFill>
                  <a:srgbClr val="FF0000"/>
                </a:solidFill>
              </a:rPr>
              <a:t>  </a:t>
            </a:r>
            <a:r>
              <a:rPr lang="es-CL" sz="1600" dirty="0" smtClean="0"/>
              <a:t>el programa </a:t>
            </a:r>
            <a:r>
              <a:rPr lang="es-CL" sz="1600" dirty="0"/>
              <a:t>Regularización de la propiedad raíz  </a:t>
            </a:r>
            <a:r>
              <a:rPr lang="es-CL" sz="1600" dirty="0" smtClean="0"/>
              <a:t>76,6%,  </a:t>
            </a:r>
            <a:r>
              <a:rPr lang="es-CL" sz="1600" dirty="0" smtClean="0"/>
              <a:t>el Programa Catastro acumuló </a:t>
            </a:r>
            <a:r>
              <a:rPr lang="es-CL" sz="1600" dirty="0"/>
              <a:t>un </a:t>
            </a:r>
            <a:r>
              <a:rPr lang="es-CL" sz="1600" dirty="0" smtClean="0"/>
              <a:t>84,8% </a:t>
            </a:r>
            <a:r>
              <a:rPr lang="es-CL" sz="1600" dirty="0" smtClean="0"/>
              <a:t>y Administración de Bienes un </a:t>
            </a:r>
            <a:r>
              <a:rPr lang="es-CL" sz="1600" dirty="0" smtClean="0"/>
              <a:t>78,7% </a:t>
            </a:r>
            <a:r>
              <a:rPr lang="es-CL" sz="1600" dirty="0" smtClean="0"/>
              <a:t>de ejecución respecto al presupuesto vigente a </a:t>
            </a:r>
            <a:r>
              <a:rPr lang="es-CL" sz="1600" dirty="0" smtClean="0"/>
              <a:t>noviembre.  </a:t>
            </a:r>
            <a:endParaRPr lang="es-CL" sz="1600" dirty="0" smtClean="0"/>
          </a:p>
          <a:p>
            <a:pPr algn="just"/>
            <a:r>
              <a:rPr lang="es-CL" sz="1600" dirty="0" smtClean="0"/>
              <a:t>Las tasas de ejecución mensual y acumulada fueron mayores en 2016 comparada con las observadas en 2017 en el período </a:t>
            </a:r>
            <a:r>
              <a:rPr lang="es-CL" sz="1600" dirty="0" smtClean="0"/>
              <a:t>enero-noviembre.</a:t>
            </a:r>
            <a:endParaRPr lang="es-CL" sz="1600" dirty="0"/>
          </a:p>
        </p:txBody>
      </p:sp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57200" y="381315"/>
            <a:ext cx="8229600" cy="929647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 NOVIEMBRE 2016-NOVIEMBRE 2017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Bienes Nacionales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7 Marcador de texto"/>
          <p:cNvSpPr>
            <a:spLocks noGrp="1"/>
          </p:cNvSpPr>
          <p:nvPr>
            <p:ph type="body" idx="1"/>
          </p:nvPr>
        </p:nvSpPr>
        <p:spPr>
          <a:xfrm>
            <a:off x="457200" y="1772815"/>
            <a:ext cx="4040188" cy="402059"/>
          </a:xfrm>
        </p:spPr>
        <p:txBody>
          <a:bodyPr/>
          <a:lstStyle/>
          <a:p>
            <a:r>
              <a:rPr lang="es-CL" sz="1200" dirty="0" smtClean="0"/>
              <a:t>Porcentaje ejecución mensual respecto al presupuesto inicial años 2016-2017</a:t>
            </a:r>
            <a:endParaRPr lang="es-CL" sz="1200" dirty="0"/>
          </a:p>
        </p:txBody>
      </p:sp>
      <p:sp>
        <p:nvSpPr>
          <p:cNvPr id="9" name="8 Marcador de texto"/>
          <p:cNvSpPr>
            <a:spLocks noGrp="1"/>
          </p:cNvSpPr>
          <p:nvPr>
            <p:ph type="body" sz="quarter" idx="3"/>
          </p:nvPr>
        </p:nvSpPr>
        <p:spPr>
          <a:xfrm>
            <a:off x="4600330" y="1772816"/>
            <a:ext cx="4041775" cy="432048"/>
          </a:xfrm>
        </p:spPr>
        <p:txBody>
          <a:bodyPr/>
          <a:lstStyle/>
          <a:p>
            <a:r>
              <a:rPr lang="es-CL" sz="1200" dirty="0" smtClean="0"/>
              <a:t>Porcentaje de ejecución acumulada  respecto al presupuesto vigente, enero-NOVIEMBRE años 2016-2017</a:t>
            </a:r>
            <a:endParaRPr lang="es-CL" sz="1200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27584" y="6237312"/>
            <a:ext cx="7776864" cy="484163"/>
          </a:xfrm>
        </p:spPr>
        <p:txBody>
          <a:bodyPr/>
          <a:lstStyle/>
          <a:p>
            <a:r>
              <a:rPr lang="es-CL" sz="1400" dirty="0"/>
              <a:t>Fuente: Elaboración propia en base  a Informes de ejecución presupuestaria mensual de DIPRES.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2492896"/>
            <a:ext cx="3960440" cy="3528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420888"/>
            <a:ext cx="4104456" cy="360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95563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77152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NOVIEMBRE 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14 MINISTERIO DE BIENES NACIONALES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07797" y="5877272"/>
            <a:ext cx="8406135" cy="288032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</a:t>
            </a:r>
            <a:r>
              <a:rPr lang="es-CL" sz="1050" dirty="0" smtClean="0">
                <a:solidFill>
                  <a:prstClr val="black"/>
                </a:solidFill>
              </a:rPr>
              <a:t>ejecución presupuestaria </a:t>
            </a:r>
            <a:r>
              <a:rPr lang="es-CL" sz="1050" dirty="0">
                <a:solidFill>
                  <a:prstClr val="black"/>
                </a:solidFill>
              </a:rPr>
              <a:t>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57200" y="1271787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en miles de pesos de 2017</a:t>
            </a:r>
            <a:endParaRPr lang="es-CL" sz="16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7525" y="2014538"/>
            <a:ext cx="8107363" cy="36467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73" y="454303"/>
            <a:ext cx="8210799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EJECUCIÓN PRESUPUESTARIA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GASTOS</a:t>
            </a: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 ACUMULADA A NOVIEMBRE 2017 </a:t>
            </a:r>
            <a:b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14 MINISTERIO DE BIENES NACIONALES</a:t>
            </a: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 RESUMEN POR CAPÍTULOS</a:t>
            </a:r>
            <a:endParaRPr lang="es-CL" sz="1800" b="1" dirty="0">
              <a:solidFill>
                <a:schemeClr val="tx1"/>
              </a:solidFill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 dirty="0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414337" y="6376243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</a:t>
            </a:r>
            <a:r>
              <a:rPr lang="es-CL" sz="1050" dirty="0" smtClean="0">
                <a:solidFill>
                  <a:prstClr val="black"/>
                </a:solidFill>
              </a:rPr>
              <a:t>informes </a:t>
            </a:r>
            <a:r>
              <a:rPr lang="es-CL" sz="1050" dirty="0">
                <a:solidFill>
                  <a:prstClr val="black"/>
                </a:solidFill>
              </a:rPr>
              <a:t>de </a:t>
            </a:r>
            <a:r>
              <a:rPr lang="es-CL" sz="1050" dirty="0" smtClean="0">
                <a:solidFill>
                  <a:prstClr val="black"/>
                </a:solidFill>
              </a:rPr>
              <a:t>ejecución presupuestaria </a:t>
            </a:r>
            <a:r>
              <a:rPr lang="es-CL" sz="1050" dirty="0">
                <a:solidFill>
                  <a:prstClr val="black"/>
                </a:solidFill>
              </a:rPr>
              <a:t>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78499" y="1106951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en miles de pesos de 2017</a:t>
            </a:r>
            <a:endParaRPr lang="es-CL" sz="16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5" y="2071688"/>
            <a:ext cx="7632849" cy="35895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05024" y="429285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NOVIEMBRE 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14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, CAPÍTULO 01, PROGRAMA 01: SUBSECRETARÍA DE BIENES NACIONALES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755576" y="1081933"/>
            <a:ext cx="7860248" cy="20240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088" y="1701800"/>
            <a:ext cx="7489825" cy="41034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66054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548679"/>
            <a:ext cx="8406136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NOVIEMBRE 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14.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CAPÍTULO 01. PROGRAMA 03: REGULARIZACIÓN DE LA PROPIEDAD RAÍZ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1734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088" y="1884363"/>
            <a:ext cx="7489825" cy="39929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19528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597352"/>
            <a:ext cx="8406135" cy="221109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386224" y="363433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NOVIEMBRE 2017 </a:t>
            </a:r>
            <a:b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14.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CAPÍTULO 01. PROGRAMA 04: ADMINISTRACIÓN DE BIENES 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954526"/>
            <a:ext cx="8229600" cy="22330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4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4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4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088" y="1340768"/>
            <a:ext cx="7489825" cy="49758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0587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548679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NOVIEMBRE 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14 .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CAPÍTULO 01. PROGRAMA 05: CATASTRO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1734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336" y="1628800"/>
            <a:ext cx="8201488" cy="4608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07312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1922</TotalTime>
  <Words>485</Words>
  <Application>Microsoft Office PowerPoint</Application>
  <PresentationFormat>Presentación en pantalla (4:3)</PresentationFormat>
  <Paragraphs>41</Paragraphs>
  <Slides>9</Slides>
  <Notes>1</Notes>
  <HiddenSlides>0</HiddenSlides>
  <MMClips>0</MMClips>
  <ScaleCrop>false</ScaleCrop>
  <HeadingPairs>
    <vt:vector size="6" baseType="variant">
      <vt:variant>
        <vt:lpstr>Tema</vt:lpstr>
      </vt:variant>
      <vt:variant>
        <vt:i4>2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2" baseType="lpstr">
      <vt:lpstr>1_Tema de Office</vt:lpstr>
      <vt:lpstr>Tema de Office</vt:lpstr>
      <vt:lpstr>Imagen de mapa de bits</vt:lpstr>
      <vt:lpstr>EJECUCIÓN PRESUPUESTARIA DE GASTOS ACUMULADA NOVIEMBRE 2017 PARTIDA 14: MINISTERIO DE BIENES NACIONALES</vt:lpstr>
      <vt:lpstr>EJECUCIÓN PRESUPUESTARIA DE GASTOS ACUMULADA A NOVIEMBRE DE 2017  PARTIDA 14 MINISTERIO DE BIENES NACIONALES</vt:lpstr>
      <vt:lpstr>Ejecución Presupuestaria de Gastos Acumulada a NOVIEMBRE 2016-NOVIEMBRE 2017  Ministerio de Bienes Nacionales</vt:lpstr>
      <vt:lpstr>EJECUCIÓN PRESUPUESTARIA DE GASTOS ACUMULADA A NOVIEMBRE 2017  PARTIDA 14 MINISTERIO DE BIENES NACIONALES</vt:lpstr>
      <vt:lpstr>EJECUCIÓN PRESUPUESTARIA DE GASTOS ACUMULADA A NOVIEMBRE 2017  PARTIDA 14 MINISTERIO DE BIENES NACIONALES RESUMEN POR CAPÍTULOS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SLARENAS</cp:lastModifiedBy>
  <cp:revision>140</cp:revision>
  <cp:lastPrinted>2016-07-14T20:27:16Z</cp:lastPrinted>
  <dcterms:created xsi:type="dcterms:W3CDTF">2016-06-23T13:38:47Z</dcterms:created>
  <dcterms:modified xsi:type="dcterms:W3CDTF">2018-01-09T14:11:35Z</dcterms:modified>
</cp:coreProperties>
</file>