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4"/>
  </p:notesMasterIdLst>
  <p:sldIdLst>
    <p:sldId id="257" r:id="rId18"/>
    <p:sldId id="258" r:id="rId19"/>
    <p:sldId id="281" r:id="rId20"/>
    <p:sldId id="280" r:id="rId21"/>
    <p:sldId id="282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1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3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140936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9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20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NOVIEMBRE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smtClean="0">
                <a:solidFill>
                  <a:prstClr val="black"/>
                </a:solidFill>
              </a:rPr>
              <a:t>enero 2018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553116"/>
              </p:ext>
            </p:extLst>
          </p:nvPr>
        </p:nvGraphicFramePr>
        <p:xfrm>
          <a:off x="467544" y="1916832"/>
          <a:ext cx="8142074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Hoja de cálculo" r:id="rId4" imgW="7562985" imgH="2657475" progId="Excel.Sheet.8">
                  <p:embed/>
                </p:oleObj>
              </mc:Choice>
              <mc:Fallback>
                <p:oleObj name="Hoja de cálculo" r:id="rId4" imgW="7562985" imgH="26574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2074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61492"/>
              </p:ext>
            </p:extLst>
          </p:nvPr>
        </p:nvGraphicFramePr>
        <p:xfrm>
          <a:off x="395536" y="1700808"/>
          <a:ext cx="828092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Hoja de cálculo" r:id="rId4" imgW="8020185" imgH="3381285" progId="Excel.Sheet.8">
                  <p:embed/>
                </p:oleObj>
              </mc:Choice>
              <mc:Fallback>
                <p:oleObj name="Hoja de cálculo" r:id="rId4" imgW="80201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80920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797375"/>
              </p:ext>
            </p:extLst>
          </p:nvPr>
        </p:nvGraphicFramePr>
        <p:xfrm>
          <a:off x="383177" y="1638305"/>
          <a:ext cx="8210798" cy="4785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Hoja de cálculo" r:id="rId4" imgW="7858057" imgH="5352960" progId="Excel.Sheet.8">
                  <p:embed/>
                </p:oleObj>
              </mc:Choice>
              <mc:Fallback>
                <p:oleObj name="Hoja de cálculo" r:id="rId4" imgW="7858057" imgH="5352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7" y="1638305"/>
                        <a:ext cx="8210798" cy="4785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16003"/>
              </p:ext>
            </p:extLst>
          </p:nvPr>
        </p:nvGraphicFramePr>
        <p:xfrm>
          <a:off x="383176" y="1664171"/>
          <a:ext cx="8210799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Hoja de cálculo" r:id="rId4" imgW="7858057" imgH="4429125" progId="Excel.Sheet.8">
                  <p:embed/>
                </p:oleObj>
              </mc:Choice>
              <mc:Fallback>
                <p:oleObj name="Hoja de cálculo" r:id="rId4" imgW="7858057" imgH="4429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664171"/>
                        <a:ext cx="8210799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41937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747143"/>
              </p:ext>
            </p:extLst>
          </p:nvPr>
        </p:nvGraphicFramePr>
        <p:xfrm>
          <a:off x="383176" y="1654646"/>
          <a:ext cx="829328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Hoja de cálculo" r:id="rId4" imgW="7858057" imgH="4438560" progId="Excel.Sheet.8">
                  <p:embed/>
                </p:oleObj>
              </mc:Choice>
              <mc:Fallback>
                <p:oleObj name="Hoja de cálculo" r:id="rId4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654646"/>
                        <a:ext cx="8293280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83955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035441"/>
              </p:ext>
            </p:extLst>
          </p:nvPr>
        </p:nvGraphicFramePr>
        <p:xfrm>
          <a:off x="467544" y="1844824"/>
          <a:ext cx="8126431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Hoja de cálculo" r:id="rId4" imgW="7858057" imgH="1847940" progId="Excel.Sheet.8">
                  <p:embed/>
                </p:oleObj>
              </mc:Choice>
              <mc:Fallback>
                <p:oleObj name="Hoja de cálculo" r:id="rId4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26431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650917"/>
              </p:ext>
            </p:extLst>
          </p:nvPr>
        </p:nvGraphicFramePr>
        <p:xfrm>
          <a:off x="395536" y="1674862"/>
          <a:ext cx="8198439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Hoja de cálculo" r:id="rId4" imgW="7858057" imgH="2762340" progId="Excel.Sheet.8">
                  <p:embed/>
                </p:oleObj>
              </mc:Choice>
              <mc:Fallback>
                <p:oleObj name="Hoja de cálculo" r:id="rId4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674862"/>
                        <a:ext cx="8198439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197763"/>
              </p:ext>
            </p:extLst>
          </p:nvPr>
        </p:nvGraphicFramePr>
        <p:xfrm>
          <a:off x="467544" y="1700808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06801"/>
              </p:ext>
            </p:extLst>
          </p:nvPr>
        </p:nvGraphicFramePr>
        <p:xfrm>
          <a:off x="467544" y="1700808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13176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10610"/>
              </p:ext>
            </p:extLst>
          </p:nvPr>
        </p:nvGraphicFramePr>
        <p:xfrm>
          <a:off x="467544" y="1844824"/>
          <a:ext cx="8126431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Hoja de cálculo" r:id="rId4" imgW="7858057" imgH="3086100" progId="Excel.Sheet.8">
                  <p:embed/>
                </p:oleObj>
              </mc:Choice>
              <mc:Fallback>
                <p:oleObj name="Hoja de cálculo" r:id="rId4" imgW="785805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26431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El presupuesto vigente de este Ministerio asciende a $621.016 millones, que incluye una agregación de recursos, respecto a la Ley de Presupuestos, de $57.064 millones, reflejados principalmente en los recursos adicionales para las transferencias corrientes y para el servicio de la deuda.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La ejecución presupuestaria acumulada al mes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noviembre 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$535.025 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86%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comparación con el año 2016, considerando los recursos aprobados en la Ley de Presupuestos, se observó un porcentaje de ejecución presupuestaria mayor en un 3%.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el Instituto de Desarrollo Agropecuario, con recursos disponibles por $601 millones, informó un 32% de ejecución; el Servicio Agrícola y Ganadero, con un presupuesto vigente de $650 millones, presentó una ejecución de un 72%; en la Corporación Nacional Forestal, el Programa del mismo nombre, con recursos que ascienden a $274 millones, ejecutó un 95% su disponibilidad y el Programa Áreas Silvestres Protegidas, con $2.221 millones, ejecutó un 36% sus recursos; y la Comisión Nacional de Riego, con un presupuesto vigente de $3.369 millones, informó un gasto de $1.661 millones que equivale a un 49%.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071987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272435"/>
              </p:ext>
            </p:extLst>
          </p:nvPr>
        </p:nvGraphicFramePr>
        <p:xfrm>
          <a:off x="383176" y="1700808"/>
          <a:ext cx="821079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700808"/>
                        <a:ext cx="821079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589240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53592"/>
              </p:ext>
            </p:extLst>
          </p:nvPr>
        </p:nvGraphicFramePr>
        <p:xfrm>
          <a:off x="395536" y="1688182"/>
          <a:ext cx="8198439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Hoja de cálculo" r:id="rId4" imgW="7858057" imgH="3829050" progId="Excel.Sheet.8">
                  <p:embed/>
                </p:oleObj>
              </mc:Choice>
              <mc:Fallback>
                <p:oleObj name="Hoja de cálculo" r:id="rId4" imgW="78580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688182"/>
                        <a:ext cx="8198439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239691"/>
              </p:ext>
            </p:extLst>
          </p:nvPr>
        </p:nvGraphicFramePr>
        <p:xfrm>
          <a:off x="395536" y="1700808"/>
          <a:ext cx="8198439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08091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624519"/>
              </p:ext>
            </p:extLst>
          </p:nvPr>
        </p:nvGraphicFramePr>
        <p:xfrm>
          <a:off x="395536" y="1700808"/>
          <a:ext cx="8198439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Hoja de cálculo" r:id="rId4" imgW="7858057" imgH="3219540" progId="Excel.Sheet.8">
                  <p:embed/>
                </p:oleObj>
              </mc:Choice>
              <mc:Fallback>
                <p:oleObj name="Hoja de cálculo" r:id="rId4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225188"/>
              </p:ext>
            </p:extLst>
          </p:nvPr>
        </p:nvGraphicFramePr>
        <p:xfrm>
          <a:off x="467544" y="1700808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748593"/>
              </p:ext>
            </p:extLst>
          </p:nvPr>
        </p:nvGraphicFramePr>
        <p:xfrm>
          <a:off x="467544" y="1700808"/>
          <a:ext cx="8126431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Hoja de cálculo" r:id="rId4" imgW="7858057" imgH="1543050" progId="Excel.Sheet.8">
                  <p:embed/>
                </p:oleObj>
              </mc:Choice>
              <mc:Fallback>
                <p:oleObj name="Hoja de cálculo" r:id="rId4" imgW="7858057" imgH="1543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153760"/>
              </p:ext>
            </p:extLst>
          </p:nvPr>
        </p:nvGraphicFramePr>
        <p:xfrm>
          <a:off x="395536" y="1565870"/>
          <a:ext cx="8198439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Hoja de cálculo" r:id="rId4" imgW="7858057" imgH="4743450" progId="Excel.Sheet.8">
                  <p:embed/>
                </p:oleObj>
              </mc:Choice>
              <mc:Fallback>
                <p:oleObj name="Hoja de cálculo" r:id="rId4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565870"/>
                        <a:ext cx="8198439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$256.739 millones (90% 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20.412, que informó una reducción en sus recursos disponibles por $1.588 millones, ejecutó un 85% 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97% para transferencias corrientes y un 94% para transferencias de capital.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Los </a:t>
            </a:r>
            <a:r>
              <a:rPr lang="es-CL" sz="1600" b="1" dirty="0" smtClean="0">
                <a:solidFill>
                  <a:prstClr val="black"/>
                </a:solidFill>
              </a:rPr>
              <a:t>Préstamos de Fomento en el INDAP</a:t>
            </a:r>
            <a:r>
              <a:rPr lang="es-CL" sz="1600" dirty="0" smtClean="0">
                <a:solidFill>
                  <a:prstClr val="black"/>
                </a:solidFill>
              </a:rPr>
              <a:t>, ejecutaron un total de $53.496 millones en su modalidad a corto plazo (98% de avance presupuestario) y $22.643 millones en su modalidad a largo plazo (98% de ejecución presupuestaria).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160116"/>
            <a:ext cx="689451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244824"/>
            <a:ext cx="68532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05924"/>
              </p:ext>
            </p:extLst>
          </p:nvPr>
        </p:nvGraphicFramePr>
        <p:xfrm>
          <a:off x="467544" y="1700808"/>
          <a:ext cx="8208912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Hoja de cálculo" r:id="rId4" imgW="7410585" imgH="2581185" progId="Excel.Sheet.8">
                  <p:embed/>
                </p:oleObj>
              </mc:Choice>
              <mc:Fallback>
                <p:oleObj name="Hoja de cálculo" r:id="rId4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208912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Noviembre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224115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669868"/>
              </p:ext>
            </p:extLst>
          </p:nvPr>
        </p:nvGraphicFramePr>
        <p:xfrm>
          <a:off x="395535" y="1579984"/>
          <a:ext cx="8280921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Hoja de cálculo" r:id="rId5" imgW="9048885" imgH="3505290" progId="Excel.Sheet.8">
                  <p:embed/>
                </p:oleObj>
              </mc:Choice>
              <mc:Fallback>
                <p:oleObj name="Hoja de cálculo" r:id="rId5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5" y="1579984"/>
                        <a:ext cx="8280921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2227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405395"/>
              </p:ext>
            </p:extLst>
          </p:nvPr>
        </p:nvGraphicFramePr>
        <p:xfrm>
          <a:off x="395537" y="1717129"/>
          <a:ext cx="8198438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Hoja de cálculo" r:id="rId4" imgW="7762943" imgH="4448265" progId="Excel.Sheet.8">
                  <p:embed/>
                </p:oleObj>
              </mc:Choice>
              <mc:Fallback>
                <p:oleObj name="Hoja de cálculo" r:id="rId4" imgW="77629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7" y="1717129"/>
                        <a:ext cx="8198438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35602"/>
              </p:ext>
            </p:extLst>
          </p:nvPr>
        </p:nvGraphicFramePr>
        <p:xfrm>
          <a:off x="395537" y="1700808"/>
          <a:ext cx="8198438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Hoja de cálculo" r:id="rId4" imgW="7762943" imgH="2143125" progId="Excel.Sheet.8">
                  <p:embed/>
                </p:oleObj>
              </mc:Choice>
              <mc:Fallback>
                <p:oleObj name="Hoja de cálculo" r:id="rId4" imgW="7762943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7" y="1700808"/>
                        <a:ext cx="8198438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1136</Words>
  <Application>Microsoft Office PowerPoint</Application>
  <PresentationFormat>Presentación en pantalla (4:3)</PresentationFormat>
  <Paragraphs>121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5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NOVIEMBRE DE 2017 PARTIDA 13: MINISTERIO DE AGRICULTURA</vt:lpstr>
      <vt:lpstr>Ejecución Presupuestaria de Gastos Acumulada al Mes de Noviembre de 2017  Ministerio de Agricultura</vt:lpstr>
      <vt:lpstr>Ejecución Presupuestaria de Gastos Acumulada al Mes de Noviembre de 2017  Ministerio de Agricultura</vt:lpstr>
      <vt:lpstr>Ejecución Presupuestaria de Gastos Acumulada al Mes de Noviembre de 2017  Ministerio de Agricultura</vt:lpstr>
      <vt:lpstr>Ejecución Presupuestaria de Gastos Acumulada al Mes de Noviembre de 2017  Ministerio de Agricultura</vt:lpstr>
      <vt:lpstr>Ejecución Presupuestaria de Gastos Acumulada al Mes de Noviembre de 2017  Partida 13 Ministerio de Agricultura</vt:lpstr>
      <vt:lpstr>Ejecución Presupuestaria de Gastos Acumulada al Mes de  Noviembre de 2017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73</cp:revision>
  <cp:lastPrinted>2016-08-05T21:17:59Z</cp:lastPrinted>
  <dcterms:created xsi:type="dcterms:W3CDTF">2016-08-05T20:56:34Z</dcterms:created>
  <dcterms:modified xsi:type="dcterms:W3CDTF">2018-01-10T21:04:50Z</dcterms:modified>
</cp:coreProperties>
</file>