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2"/>
  </p:notesMasterIdLst>
  <p:handoutMasterIdLst>
    <p:handoutMasterId r:id="rId23"/>
  </p:handoutMasterIdLst>
  <p:sldIdLst>
    <p:sldId id="256" r:id="rId3"/>
    <p:sldId id="298" r:id="rId4"/>
    <p:sldId id="300" r:id="rId5"/>
    <p:sldId id="264" r:id="rId6"/>
    <p:sldId id="301" r:id="rId7"/>
    <p:sldId id="263" r:id="rId8"/>
    <p:sldId id="265" r:id="rId9"/>
    <p:sldId id="269" r:id="rId10"/>
    <p:sldId id="271" r:id="rId11"/>
    <p:sldId id="273" r:id="rId12"/>
    <p:sldId id="274" r:id="rId13"/>
    <p:sldId id="275" r:id="rId14"/>
    <p:sldId id="287" r:id="rId15"/>
    <p:sldId id="288" r:id="rId16"/>
    <p:sldId id="289" r:id="rId17"/>
    <p:sldId id="290" r:id="rId18"/>
    <p:sldId id="291" r:id="rId19"/>
    <p:sldId id="292" r:id="rId20"/>
    <p:sldId id="293" r:id="rId21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 varScale="1">
        <p:scale>
          <a:sx n="110" d="100"/>
          <a:sy n="110" d="100"/>
        </p:scale>
        <p:origin x="16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08-01-2018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08-01-2018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08-01-2018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08-01-2018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08-01-2018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08-01-2018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08-01-2018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08-01-2018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>
                <a:latin typeface="+mn-lt"/>
              </a:rPr>
              <a:t>EJECUCIÓN PRESUPUESTARIA DE GASTOS ACUMULADA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al mes de Noviembre de 2017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12: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 OBRAS PÚBLICAS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</a:t>
            </a:r>
            <a:r>
              <a:rPr lang="es-C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enero 2018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4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80017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</a:t>
            </a:r>
            <a:r>
              <a:rPr lang="es-CL" sz="1800" b="1" dirty="0">
                <a:solidFill>
                  <a:schemeClr val="tx1"/>
                </a:solidFill>
              </a:rPr>
              <a:t>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03: Dirección de Obras Hidráulicas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555E25D-290B-43C6-825F-647DD966B1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717633"/>
              </p:ext>
            </p:extLst>
          </p:nvPr>
        </p:nvGraphicFramePr>
        <p:xfrm>
          <a:off x="414336" y="1724100"/>
          <a:ext cx="8201488" cy="4076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Worksheet" r:id="rId3" imgW="8725024" imgH="4619700" progId="Excel.Sheet.12">
                  <p:embed/>
                </p:oleObj>
              </mc:Choice>
              <mc:Fallback>
                <p:oleObj name="Worksheet" r:id="rId3" imgW="8725024" imgH="4619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4100"/>
                        <a:ext cx="8201488" cy="4076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646409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04: Dirección de Vialidad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9A9DDE3-E3B7-4EF1-9E1D-60B9EEAEDB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927430"/>
              </p:ext>
            </p:extLst>
          </p:nvPr>
        </p:nvGraphicFramePr>
        <p:xfrm>
          <a:off x="457200" y="1628800"/>
          <a:ext cx="8158624" cy="4835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Worksheet" r:id="rId3" imgW="8725024" imgH="5953230" progId="Excel.Sheet.12">
                  <p:embed/>
                </p:oleObj>
              </mc:Choice>
              <mc:Fallback>
                <p:oleObj name="Worksheet" r:id="rId3" imgW="8725024" imgH="59532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628800"/>
                        <a:ext cx="8158624" cy="4835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8176" y="513390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</a:t>
            </a:r>
            <a:r>
              <a:rPr lang="es-CL" sz="1800" b="1" dirty="0">
                <a:solidFill>
                  <a:schemeClr val="tx1"/>
                </a:solidFill>
              </a:rPr>
              <a:t>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06: Dirección de Obras Portuarias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E0CFA4F-9AF7-4DD4-B6DE-623500D68D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04406"/>
              </p:ext>
            </p:extLst>
          </p:nvPr>
        </p:nvGraphicFramePr>
        <p:xfrm>
          <a:off x="528176" y="1724100"/>
          <a:ext cx="8087648" cy="3409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Worksheet" r:id="rId3" imgW="8725024" imgH="3743280" progId="Excel.Sheet.12">
                  <p:embed/>
                </p:oleObj>
              </mc:Choice>
              <mc:Fallback>
                <p:oleObj name="Worksheet" r:id="rId3" imgW="8725024" imgH="37432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8176" y="1724100"/>
                        <a:ext cx="8087648" cy="3409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34040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</a:t>
            </a:r>
            <a:r>
              <a:rPr lang="es-CL" sz="1800" b="1" dirty="0">
                <a:solidFill>
                  <a:schemeClr val="tx1"/>
                </a:solidFill>
              </a:rPr>
              <a:t>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07: Dirección de Aeropuertos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48B7178-B947-4DE1-A681-1021FFE3D4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786490"/>
              </p:ext>
            </p:extLst>
          </p:nvPr>
        </p:nvGraphicFramePr>
        <p:xfrm>
          <a:off x="414336" y="1724101"/>
          <a:ext cx="8201488" cy="3616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Worksheet" r:id="rId3" imgW="8725024" imgH="4429080" progId="Excel.Sheet.12">
                  <p:embed/>
                </p:oleObj>
              </mc:Choice>
              <mc:Fallback>
                <p:oleObj name="Worksheet" r:id="rId3" imgW="8725024" imgH="44290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4101"/>
                        <a:ext cx="8201488" cy="3616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261" y="564356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08: Administración Sistema Concesiones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6877EAF-9FED-4157-AB31-CC2394DD27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492466"/>
              </p:ext>
            </p:extLst>
          </p:nvPr>
        </p:nvGraphicFramePr>
        <p:xfrm>
          <a:off x="414261" y="1724100"/>
          <a:ext cx="8201563" cy="391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Worksheet" r:id="rId3" imgW="8725024" imgH="4124250" progId="Excel.Sheet.12">
                  <p:embed/>
                </p:oleObj>
              </mc:Choice>
              <mc:Fallback>
                <p:oleObj name="Worksheet" r:id="rId3" imgW="8725024" imgH="41242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261" y="1724100"/>
                        <a:ext cx="8201563" cy="3919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5322" y="549116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11: Dirección de Planeamiento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9430F31-76A4-442C-B24C-4BA47E138D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626360"/>
              </p:ext>
            </p:extLst>
          </p:nvPr>
        </p:nvGraphicFramePr>
        <p:xfrm>
          <a:off x="435322" y="1724101"/>
          <a:ext cx="8180502" cy="37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Worksheet" r:id="rId3" imgW="8725024" imgH="4124250" progId="Excel.Sheet.12">
                  <p:embed/>
                </p:oleObj>
              </mc:Choice>
              <mc:Fallback>
                <p:oleObj name="Worksheet" r:id="rId3" imgW="8725024" imgH="41242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5322" y="1724101"/>
                        <a:ext cx="8180502" cy="376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0402" y="486915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12: Agua Potable Rural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5B61317-0355-4EE3-95FA-90369FD0EE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597320"/>
              </p:ext>
            </p:extLst>
          </p:nvPr>
        </p:nvGraphicFramePr>
        <p:xfrm>
          <a:off x="414336" y="1724100"/>
          <a:ext cx="8201488" cy="3145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Worksheet" r:id="rId3" imgW="8725024" imgH="3552930" progId="Excel.Sheet.12">
                  <p:embed/>
                </p:oleObj>
              </mc:Choice>
              <mc:Fallback>
                <p:oleObj name="Worksheet" r:id="rId3" imgW="8725024" imgH="3552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4100"/>
                        <a:ext cx="8201488" cy="3145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64356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04, Programa 01: Dirección General de Aguas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07F39F53-F41C-4A72-A5E1-6E4B23C7762D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B62B8E8-51A5-4042-93A7-99B93D51F7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329126"/>
              </p:ext>
            </p:extLst>
          </p:nvPr>
        </p:nvGraphicFramePr>
        <p:xfrm>
          <a:off x="467544" y="1724101"/>
          <a:ext cx="8148280" cy="391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Worksheet" r:id="rId3" imgW="8420044" imgH="4429080" progId="Excel.Sheet.12">
                  <p:embed/>
                </p:oleObj>
              </mc:Choice>
              <mc:Fallback>
                <p:oleObj name="Worksheet" r:id="rId3" imgW="8420044" imgH="44290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24101"/>
                        <a:ext cx="8148280" cy="3919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8613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02277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05, Programa 01: Instituto Nacional de Hidráulica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3202172-91E5-4641-8ECD-C95EF70844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000337"/>
              </p:ext>
            </p:extLst>
          </p:nvPr>
        </p:nvGraphicFramePr>
        <p:xfrm>
          <a:off x="528176" y="1724101"/>
          <a:ext cx="8087648" cy="3298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Worksheet" r:id="rId3" imgW="8686935" imgH="3552930" progId="Excel.Sheet.12">
                  <p:embed/>
                </p:oleObj>
              </mc:Choice>
              <mc:Fallback>
                <p:oleObj name="Worksheet" r:id="rId3" imgW="8686935" imgH="3552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8176" y="1724101"/>
                        <a:ext cx="8087648" cy="3298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385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886575"/>
            <a:ext cx="8406135" cy="3426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07, Programa 01: Superintendencia de Servicios Sanitarios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03EABC7-B680-4E1D-AA2B-E88175E337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511574"/>
              </p:ext>
            </p:extLst>
          </p:nvPr>
        </p:nvGraphicFramePr>
        <p:xfrm>
          <a:off x="467545" y="1718224"/>
          <a:ext cx="8148280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Worksheet" r:id="rId3" imgW="8401134" imgH="3552930" progId="Excel.Sheet.12">
                  <p:embed/>
                </p:oleObj>
              </mc:Choice>
              <mc:Fallback>
                <p:oleObj name="Worksheet" r:id="rId3" imgW="8401134" imgH="3552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5" y="1718224"/>
                        <a:ext cx="8148280" cy="3168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9121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Obras Públicas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Para el año 2017 la Partida presenta un presupuesto aprobado de </a:t>
            </a:r>
            <a:r>
              <a:rPr lang="es-CL" sz="1600" b="1" dirty="0">
                <a:latin typeface="+mn-lt"/>
              </a:rPr>
              <a:t>$2.285.158 millones</a:t>
            </a:r>
            <a:r>
              <a:rPr lang="es-CL" sz="1600" dirty="0">
                <a:latin typeface="+mn-lt"/>
              </a:rPr>
              <a:t>, de los cuales un 90% se destina a iniciativas de inversión y transferencias de capital, con una participación de un 69,8% y 20,2% respectivamente, subtítulos que al mes de noviembre registraron erogaciones del 77,8% y 86,6% respectivamente sobre el presupuesto vigente.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El gasto registrado del Ministerio para el mes de noviembre ascendió a </a:t>
            </a:r>
            <a:r>
              <a:rPr lang="es-CL" sz="1600" b="1" dirty="0">
                <a:latin typeface="+mn-lt"/>
              </a:rPr>
              <a:t>$174.289 millones</a:t>
            </a:r>
            <a:r>
              <a:rPr lang="es-CL" sz="1600" dirty="0">
                <a:latin typeface="+mn-lt"/>
              </a:rPr>
              <a:t>, es decir, un 7,6</a:t>
            </a:r>
            <a:r>
              <a:rPr lang="es-CL" sz="1600" b="1" dirty="0">
                <a:latin typeface="+mn-lt"/>
              </a:rPr>
              <a:t>%</a:t>
            </a:r>
            <a:r>
              <a:rPr lang="es-CL" sz="1600" dirty="0">
                <a:latin typeface="+mn-lt"/>
              </a:rPr>
              <a:t> respecto de la ley inicial, ejecución inferior en 0,8 puntos porcentuales respecto a igual mes del año 2016.  Con ello, la ejecución acumulada </a:t>
            </a:r>
            <a:r>
              <a:rPr lang="es-CL" sz="1600" dirty="0"/>
              <a:t>a igual mes de 2017 </a:t>
            </a:r>
            <a:r>
              <a:rPr lang="es-CL" sz="1600" dirty="0">
                <a:latin typeface="+mn-lt"/>
              </a:rPr>
              <a:t>ascendió a </a:t>
            </a:r>
            <a:r>
              <a:rPr lang="es-CL" sz="1600" b="1" dirty="0">
                <a:latin typeface="+mn-lt"/>
              </a:rPr>
              <a:t>$2.013.183 millones</a:t>
            </a:r>
            <a:r>
              <a:rPr lang="es-CL" sz="1600" dirty="0">
                <a:latin typeface="+mn-lt"/>
              </a:rPr>
              <a:t>, equivalente a un </a:t>
            </a:r>
            <a:r>
              <a:rPr lang="es-CL" sz="1600" b="1" dirty="0">
                <a:latin typeface="+mn-lt"/>
              </a:rPr>
              <a:t>81,7%</a:t>
            </a:r>
            <a:r>
              <a:rPr lang="es-CL" sz="1600" dirty="0">
                <a:latin typeface="+mn-lt"/>
              </a:rPr>
              <a:t> del presupuesto vigente y un </a:t>
            </a:r>
            <a:r>
              <a:rPr lang="es-CL" sz="1600" b="1" dirty="0">
                <a:latin typeface="+mn-lt"/>
              </a:rPr>
              <a:t>88,1%</a:t>
            </a:r>
            <a:r>
              <a:rPr lang="es-CL" sz="1600" dirty="0">
                <a:latin typeface="+mn-lt"/>
              </a:rPr>
              <a:t> del presupuesto inicial.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Respecto a los aumentos y disminuciones al presupuesto inicial, la Partida presenta al mes de noviembre un aumento consolidado de </a:t>
            </a:r>
            <a:r>
              <a:rPr lang="es-CL" sz="1600" b="1" dirty="0"/>
              <a:t>$179.636 millones</a:t>
            </a:r>
            <a:r>
              <a:rPr lang="es-CL" sz="1600" dirty="0"/>
              <a:t>.  Destacando por su monto los aumentos registrados en el subtítulo 34 “servicio de la deuda”, con $193.795 millones, seguido por “adquisición de activos no financieros” y “gastos en personal” que experimentan incrementos de $19.510 millones y $10.558 millones respectivamente.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Obras Públicas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Por su parte los subtítulos 31 “iniciativas de inversión”, registra una disminución de $24.548 millones, seguida por el subtítulo 33 “transferencias de capital”, con $21.727 millones, manteniendo éste último la variación registrada los meses anteriores.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En cuanto a los programas, </a:t>
            </a:r>
            <a:r>
              <a:rPr lang="es-CL" sz="1600" b="1" dirty="0"/>
              <a:t>el 98% </a:t>
            </a:r>
            <a:r>
              <a:rPr lang="es-CL" sz="1600" dirty="0"/>
              <a:t>del presupuesto inicial, se concentra en la </a:t>
            </a:r>
            <a:r>
              <a:rPr lang="es-CL" sz="1600" b="1" dirty="0"/>
              <a:t>Dirección General de Obras Públicas, </a:t>
            </a:r>
            <a:r>
              <a:rPr lang="es-CL" sz="1600" dirty="0"/>
              <a:t>destacando a su vez, la participación de la </a:t>
            </a:r>
            <a:r>
              <a:rPr lang="es-CL" sz="1600" b="1" dirty="0"/>
              <a:t>Dirección de Vialidad </a:t>
            </a:r>
            <a:r>
              <a:rPr lang="es-CL" sz="1600" dirty="0"/>
              <a:t> que representa el 47,5% de la Partida, que alcanzó una ejecución al mes de noviembre de </a:t>
            </a:r>
            <a:r>
              <a:rPr lang="es-CL" sz="1600" b="1" dirty="0"/>
              <a:t>79,8%</a:t>
            </a:r>
            <a:r>
              <a:rPr lang="es-CL" sz="1600" dirty="0"/>
              <a:t> respecto al presupuesto vigente, explicado por el desembolso asociado a “iniciativas de inversión” que alcanzó los $725.045 millones, gasto que representa el 77,8% de las erogaciones registradas a la fecha en dicho programa.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La </a:t>
            </a:r>
            <a:r>
              <a:rPr lang="es-CL" sz="1600" b="1" dirty="0"/>
              <a:t>Dirección de Planeamiento </a:t>
            </a:r>
            <a:r>
              <a:rPr lang="es-CL" sz="1600" dirty="0"/>
              <a:t>es la que presenta el </a:t>
            </a:r>
            <a:r>
              <a:rPr lang="es-CL" sz="1600" b="1" dirty="0"/>
              <a:t>mayor avance con un 99,7%</a:t>
            </a:r>
            <a:r>
              <a:rPr lang="es-CL" sz="1600" dirty="0"/>
              <a:t>, explicado por el nivel de gasto en las transferencias de capital a Empresas Metro S.A. que a noviembre presenta una ejecución de </a:t>
            </a:r>
            <a:r>
              <a:rPr lang="es-CL" sz="1600" b="1" dirty="0"/>
              <a:t>100%, </a:t>
            </a:r>
            <a:r>
              <a:rPr lang="es-CL" sz="1600" dirty="0"/>
              <a:t>representando a su vez el 97,5% del presupuesto vigente de la Dirección.</a:t>
            </a:r>
            <a:endParaRPr lang="es-CL" sz="1600" b="1" u="sng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Mientras que la </a:t>
            </a:r>
            <a:r>
              <a:rPr lang="es-CL" sz="1600" b="1" dirty="0"/>
              <a:t>Dirección de Arquitectura </a:t>
            </a:r>
            <a:r>
              <a:rPr lang="es-CL" sz="1600" dirty="0"/>
              <a:t>es la que presenta la menor </a:t>
            </a:r>
            <a:r>
              <a:rPr lang="es-CL" sz="1600" b="1" dirty="0"/>
              <a:t>ejecución con un 60,6%</a:t>
            </a:r>
            <a:r>
              <a:rPr lang="es-CL" sz="1600" dirty="0"/>
              <a:t>.</a:t>
            </a:r>
            <a:endParaRPr lang="es-CL" sz="1600" b="1" dirty="0"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14436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Obras Públicas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8" y="443711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4991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D8B03C7-151E-40DB-A94A-DB08AC06AF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607239"/>
              </p:ext>
            </p:extLst>
          </p:nvPr>
        </p:nvGraphicFramePr>
        <p:xfrm>
          <a:off x="500063" y="1724101"/>
          <a:ext cx="8032377" cy="2717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Worksheet" r:id="rId3" imgW="8315232" imgH="2981340" progId="Excel.Sheet.12">
                  <p:embed/>
                </p:oleObj>
              </mc:Choice>
              <mc:Fallback>
                <p:oleObj name="Worksheet" r:id="rId3" imgW="8315232" imgH="29813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063" y="1724101"/>
                        <a:ext cx="8032377" cy="2717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Obras Públicas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091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3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3AFB094-3E09-46F1-B69F-BB192B2CC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6" y="1983755"/>
            <a:ext cx="4048155" cy="252028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F8FBD48-C60B-439B-9720-CC6D222DA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83755"/>
            <a:ext cx="4043823" cy="25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12,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6" y="502126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127AB96-774E-4F7A-8655-34EAAEAE0B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221901"/>
              </p:ext>
            </p:extLst>
          </p:nvPr>
        </p:nvGraphicFramePr>
        <p:xfrm>
          <a:off x="414336" y="1700808"/>
          <a:ext cx="8229600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Worksheet" r:id="rId4" imgW="10344201" imgH="3171960" progId="Excel.Sheet.12">
                  <p:embed/>
                </p:oleObj>
              </mc:Choice>
              <mc:Fallback>
                <p:oleObj name="Worksheet" r:id="rId4" imgW="10344201" imgH="3171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29600" cy="3312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7223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01, Programa 01: Secretaría y Administración General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95535" y="123723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F19612F-D480-4058-B70B-4969A7FEE5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614056"/>
              </p:ext>
            </p:extLst>
          </p:nvPr>
        </p:nvGraphicFramePr>
        <p:xfrm>
          <a:off x="467545" y="1728487"/>
          <a:ext cx="8064896" cy="304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Worksheet" r:id="rId3" imgW="8210421" imgH="3552930" progId="Excel.Sheet.12">
                  <p:embed/>
                </p:oleObj>
              </mc:Choice>
              <mc:Fallback>
                <p:oleObj name="Worksheet" r:id="rId3" imgW="8210421" imgH="3552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5" y="1728487"/>
                        <a:ext cx="8064896" cy="304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656163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01: Administración y Ejecución de Obras Públicas 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514491C-8B44-4E3B-9A62-7954219394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160650"/>
              </p:ext>
            </p:extLst>
          </p:nvPr>
        </p:nvGraphicFramePr>
        <p:xfrm>
          <a:off x="428625" y="1724100"/>
          <a:ext cx="8187200" cy="393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Worksheet" r:id="rId3" imgW="8725024" imgH="4505220" progId="Excel.Sheet.12">
                  <p:embed/>
                </p:oleObj>
              </mc:Choice>
              <mc:Fallback>
                <p:oleObj name="Worksheet" r:id="rId3" imgW="8725024" imgH="45052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625" y="1724100"/>
                        <a:ext cx="8187200" cy="3932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37321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</a:t>
            </a:r>
            <a:r>
              <a:rPr lang="es-CL" sz="1800" b="1" dirty="0">
                <a:solidFill>
                  <a:schemeClr val="tx1"/>
                </a:solidFill>
              </a:rPr>
              <a:t>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02: Dirección de Arquitectura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9C9F256-D62A-4A78-A2D6-FFF4D0D19E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059593"/>
              </p:ext>
            </p:extLst>
          </p:nvPr>
        </p:nvGraphicFramePr>
        <p:xfrm>
          <a:off x="509465" y="1724100"/>
          <a:ext cx="8115670" cy="3649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Worksheet" r:id="rId3" imgW="8725024" imgH="4429080" progId="Excel.Sheet.12">
                  <p:embed/>
                </p:oleObj>
              </mc:Choice>
              <mc:Fallback>
                <p:oleObj name="Worksheet" r:id="rId3" imgW="8725024" imgH="44290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465" y="1724100"/>
                        <a:ext cx="8115670" cy="3649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3242</TotalTime>
  <Words>979</Words>
  <Application>Microsoft Office PowerPoint</Application>
  <PresentationFormat>Presentación en pantalla (4:3)</PresentationFormat>
  <Paragraphs>82</Paragraphs>
  <Slides>19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Andalus</vt:lpstr>
      <vt:lpstr>Arial</vt:lpstr>
      <vt:lpstr>Calibri</vt:lpstr>
      <vt:lpstr>Times New Roman</vt:lpstr>
      <vt:lpstr>Verdana</vt:lpstr>
      <vt:lpstr>1_Tema de Office</vt:lpstr>
      <vt:lpstr>Tema de Office</vt:lpstr>
      <vt:lpstr>Imagen de mapa de bits</vt:lpstr>
      <vt:lpstr>Worksheet</vt:lpstr>
      <vt:lpstr>EJECUCIÓN PRESUPUESTARIA DE GASTOS ACUMULADA al mes de Noviembre de 2017 Partida 12: MINISTERIO DE OBRAS PÚBLICAS</vt:lpstr>
      <vt:lpstr>Ejecución Presupuestaria de Gastos Acumulada al Mes de Noviembre de 2017  Ministerio de Obras Públicas</vt:lpstr>
      <vt:lpstr>Ejecución Presupuestaria de Gastos Acumulada al Mes de Noviembre de 2017  Ministerio de Obras Públicas</vt:lpstr>
      <vt:lpstr>Ejecución Presupuestaria de Gastos Acumulada al Mes de Noviembre de 2017  Ministerio de Obras Públicas</vt:lpstr>
      <vt:lpstr>Ejecución Presupuestaria de Gastos Acumulada al Mes de Noviembre de 2017  Ministerio de Obras Públicas</vt:lpstr>
      <vt:lpstr>Ejecución Presupuestaria de Gastos Acumulada al mes de Noviembre de 2017  Partida 12,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rodrigo ruiz</cp:lastModifiedBy>
  <cp:revision>185</cp:revision>
  <cp:lastPrinted>2017-10-03T18:52:21Z</cp:lastPrinted>
  <dcterms:created xsi:type="dcterms:W3CDTF">2016-06-23T13:38:47Z</dcterms:created>
  <dcterms:modified xsi:type="dcterms:W3CDTF">2018-01-08T20:08:28Z</dcterms:modified>
</cp:coreProperties>
</file>