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98" r:id="rId4"/>
    <p:sldId id="299" r:id="rId5"/>
    <p:sldId id="301" r:id="rId6"/>
    <p:sldId id="303" r:id="rId7"/>
    <p:sldId id="304" r:id="rId8"/>
    <p:sldId id="264" r:id="rId9"/>
    <p:sldId id="263" r:id="rId10"/>
    <p:sldId id="265" r:id="rId11"/>
    <p:sldId id="300" r:id="rId12"/>
    <p:sldId id="268" r:id="rId13"/>
    <p:sldId id="269" r:id="rId14"/>
    <p:sldId id="271" r:id="rId15"/>
    <p:sldId id="273" r:id="rId16"/>
    <p:sldId id="302" r:id="rId17"/>
    <p:sldId id="274" r:id="rId18"/>
    <p:sldId id="275" r:id="rId19"/>
    <p:sldId id="276" r:id="rId2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10-01-2018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10-01-2018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10-01-2018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10-01-2018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10-01-2018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10-01-2018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10-01-2018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10-01-2018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10-01-2018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10-01-2018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6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7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8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9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0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2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NOVIEMBRE 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10: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JUSTICIA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</a:t>
            </a:r>
            <a:r>
              <a:rPr lang="es-C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2798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01,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02: PROGRAMA DE CONCESIONES DEL MINISTERIO 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61715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585900"/>
              </p:ext>
            </p:extLst>
          </p:nvPr>
        </p:nvGraphicFramePr>
        <p:xfrm>
          <a:off x="395534" y="1988840"/>
          <a:ext cx="8280921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name="Hoja de cálculo" r:id="rId4" imgW="8734357" imgH="1247865" progId="Excel.Sheet.8">
                  <p:embed/>
                </p:oleObj>
              </mc:Choice>
              <mc:Fallback>
                <p:oleObj name="Hoja de cálculo" r:id="rId4" imgW="8734357" imgH="1247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4" y="1988840"/>
                        <a:ext cx="8280921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50800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02: SERVICIO REGISTRO CIVIL E IDENTIFICACIÓN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082166"/>
              </p:ext>
            </p:extLst>
          </p:nvPr>
        </p:nvGraphicFramePr>
        <p:xfrm>
          <a:off x="414336" y="1824038"/>
          <a:ext cx="8210799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9" name="Hoja de cálculo" r:id="rId4" imgW="8734357" imgH="3209835" progId="Excel.Sheet.8">
                  <p:embed/>
                </p:oleObj>
              </mc:Choice>
              <mc:Fallback>
                <p:oleObj name="Hoja de cálculo" r:id="rId4" imgW="8734357" imgH="32098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24038"/>
                        <a:ext cx="8210799" cy="320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4864075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</a:t>
            </a:r>
            <a:r>
              <a:rPr lang="es-CL" sz="1100" dirty="0" smtClean="0"/>
              <a:t>Informes </a:t>
            </a:r>
            <a:r>
              <a:rPr lang="es-CL" sz="110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03: SERVICIO MÉDICO LEGAL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78248"/>
              </p:ext>
            </p:extLst>
          </p:nvPr>
        </p:nvGraphicFramePr>
        <p:xfrm>
          <a:off x="386224" y="1700808"/>
          <a:ext cx="8238911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3" name="Hoja de cálculo" r:id="rId4" imgW="8734357" imgH="3076665" progId="Excel.Sheet.8">
                  <p:embed/>
                </p:oleObj>
              </mc:Choice>
              <mc:Fallback>
                <p:oleObj name="Hoja de cálculo" r:id="rId4" imgW="8734357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38911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206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01: GENDARMERÍA DE CHILE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825445"/>
              </p:ext>
            </p:extLst>
          </p:nvPr>
        </p:nvGraphicFramePr>
        <p:xfrm>
          <a:off x="386225" y="1772816"/>
          <a:ext cx="8290232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7" name="Hoja de cálculo" r:id="rId4" imgW="8734357" imgH="2943225" progId="Excel.Sheet.8">
                  <p:embed/>
                </p:oleObj>
              </mc:Choice>
              <mc:Fallback>
                <p:oleObj name="Hoja de cálculo" r:id="rId4" imgW="8734357" imgH="2943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5" y="1772816"/>
                        <a:ext cx="8290232" cy="294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04, Programa 02: PROGRAMA DE REHABILITACIÓN Y REINSERCIÓN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471323"/>
              </p:ext>
            </p:extLst>
          </p:nvPr>
        </p:nvGraphicFramePr>
        <p:xfrm>
          <a:off x="414337" y="1933153"/>
          <a:ext cx="826212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Hoja de cálculo" r:id="rId4" imgW="8734357" imgH="4448265" progId="Excel.Sheet.8">
                  <p:embed/>
                </p:oleObj>
              </mc:Choice>
              <mc:Fallback>
                <p:oleObj name="Hoja de cálculo" r:id="rId4" imgW="87343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933153"/>
                        <a:ext cx="8262120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36399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363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06, Programa 01: SUBSECRETARÍA DE DERECHOS HUMANOS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208732"/>
              </p:ext>
            </p:extLst>
          </p:nvPr>
        </p:nvGraphicFramePr>
        <p:xfrm>
          <a:off x="414337" y="1868041"/>
          <a:ext cx="826212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9" name="Hoja de cálculo" r:id="rId4" imgW="8734357" imgH="1705065" progId="Excel.Sheet.8">
                  <p:embed/>
                </p:oleObj>
              </mc:Choice>
              <mc:Fallback>
                <p:oleObj name="Hoja de cálculo" r:id="rId4" imgW="8734357" imgH="1705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868041"/>
                        <a:ext cx="8262120" cy="17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01: SERVICIO NACIONAL DE MENORES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344642"/>
              </p:ext>
            </p:extLst>
          </p:nvPr>
        </p:nvGraphicFramePr>
        <p:xfrm>
          <a:off x="414336" y="1727820"/>
          <a:ext cx="8210799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Hoja de cálculo" r:id="rId4" imgW="8734357" imgH="2781210" progId="Excel.Sheet.8">
                  <p:embed/>
                </p:oleObj>
              </mc:Choice>
              <mc:Fallback>
                <p:oleObj name="Hoja de cálculo" r:id="rId4" imgW="87343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27820"/>
                        <a:ext cx="8210799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07, Programa 02: PROGRAMA DE ADMINISTRACIÓN DIRECTA Y PROYECTOS NACIONALES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598360"/>
              </p:ext>
            </p:extLst>
          </p:nvPr>
        </p:nvGraphicFramePr>
        <p:xfrm>
          <a:off x="386224" y="2042145"/>
          <a:ext cx="836224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7" name="Hoja de cálculo" r:id="rId4" imgW="8734357" imgH="2466885" progId="Excel.Sheet.8">
                  <p:embed/>
                </p:oleObj>
              </mc:Choice>
              <mc:Fallback>
                <p:oleObj name="Hoja de cálculo" r:id="rId4" imgW="8734357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2042145"/>
                        <a:ext cx="836224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62322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09: DEFENSORÍA PENAL PÚBLICA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8552" y="126941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071208"/>
              </p:ext>
            </p:extLst>
          </p:nvPr>
        </p:nvGraphicFramePr>
        <p:xfrm>
          <a:off x="414337" y="1636737"/>
          <a:ext cx="8334128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" name="Hoja de cálculo" r:id="rId4" imgW="8734357" imgH="4600575" progId="Excel.Sheet.8">
                  <p:embed/>
                </p:oleObj>
              </mc:Choice>
              <mc:Fallback>
                <p:oleObj name="Hoja de cálculo" r:id="rId4" imgW="8734357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636737"/>
                        <a:ext cx="8334128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Noviembre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>
              <a:spcBef>
                <a:spcPts val="0"/>
              </a:spcBef>
            </a:pPr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el mes de noviembre, el presupuesto vigente de esta Partida Presupuestaria alcanzó a $1.163.872 millones, que incluyen recursos adicionales por $36.508 millones. Respecto a la disponibilidad aprobada en la Ley de Presupuestos, la ejecución presupuestaria es similar a la del ejercicio presupuestario anterior.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 smtClean="0"/>
              <a:t>La </a:t>
            </a:r>
            <a:r>
              <a:rPr lang="es-CL" sz="1600" b="1" dirty="0"/>
              <a:t>ejecución acumulada al </a:t>
            </a:r>
            <a:r>
              <a:rPr lang="es-CL" sz="1600" b="1" dirty="0" smtClean="0"/>
              <a:t>mes de noviembre de 2017</a:t>
            </a:r>
            <a:r>
              <a:rPr lang="es-CL" sz="1600" dirty="0" smtClean="0"/>
              <a:t> finalizó </a:t>
            </a:r>
            <a:r>
              <a:rPr lang="es-CL" sz="1600" dirty="0"/>
              <a:t>en </a:t>
            </a:r>
            <a:r>
              <a:rPr lang="es-CL" sz="1600" dirty="0" smtClean="0"/>
              <a:t>$1.027.145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88%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la </a:t>
            </a:r>
            <a:r>
              <a:rPr lang="es-CL" sz="1600" b="1" dirty="0" smtClean="0"/>
              <a:t>Deuda Flotante</a:t>
            </a:r>
            <a:r>
              <a:rPr lang="es-CL" sz="1600" dirty="0" smtClean="0"/>
              <a:t>, que corresponden a obligaciones contraídas en el ejercicio presupuestario anterior, se observa la inclusión de recursos por $6.254 millones, con una ejecución presupuestaria de un 100%.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Gendarmería de Chile</a:t>
            </a:r>
            <a:r>
              <a:rPr lang="es-CL" sz="1600" dirty="0"/>
              <a:t>, </a:t>
            </a:r>
            <a:r>
              <a:rPr lang="es-ES" sz="1600" dirty="0"/>
              <a:t>las iniciativas de inversión, que inicialmente presentaron recursos por </a:t>
            </a:r>
            <a:r>
              <a:rPr lang="es-ES" sz="1600" dirty="0" smtClean="0"/>
              <a:t>$3.588 </a:t>
            </a:r>
            <a:r>
              <a:rPr lang="es-ES" sz="1600" dirty="0"/>
              <a:t>millones, compuesto </a:t>
            </a:r>
            <a:r>
              <a:rPr lang="es-ES" sz="1600" dirty="0" smtClean="0"/>
              <a:t>$475 millones del </a:t>
            </a:r>
            <a:r>
              <a:rPr lang="es-ES" sz="1600" dirty="0"/>
              <a:t>Fondo de Emergencia y por $</a:t>
            </a:r>
            <a:r>
              <a:rPr lang="es-ES" sz="1600" dirty="0" smtClean="0"/>
              <a:t>3.111 </a:t>
            </a:r>
            <a:r>
              <a:rPr lang="es-ES" sz="1600" dirty="0"/>
              <a:t>millones </a:t>
            </a:r>
            <a:r>
              <a:rPr lang="es-CL" sz="1600" dirty="0"/>
              <a:t>para la ejecución e implementación de Redes contra incendio en </a:t>
            </a:r>
            <a:r>
              <a:rPr lang="es-CL" sz="1600" dirty="0" smtClean="0"/>
              <a:t>unidades </a:t>
            </a:r>
            <a:r>
              <a:rPr lang="es-CL" sz="1600" dirty="0"/>
              <a:t>penales del país (Iniciativas de Inversión ejecutadas en el programa GENCHI 01</a:t>
            </a:r>
            <a:r>
              <a:rPr lang="es-CL" sz="1600" dirty="0" smtClean="0"/>
              <a:t>); </a:t>
            </a:r>
            <a:r>
              <a:rPr lang="es-CL" sz="1600" b="1" dirty="0"/>
              <a:t>ejecutaron un </a:t>
            </a:r>
            <a:r>
              <a:rPr lang="es-CL" sz="1600" b="1" dirty="0" smtClean="0"/>
              <a:t>19% </a:t>
            </a:r>
            <a:r>
              <a:rPr lang="es-CL" sz="1600" b="1" dirty="0"/>
              <a:t>de su disponibilidad al mes de </a:t>
            </a:r>
            <a:r>
              <a:rPr lang="es-CL" sz="1600" b="1" dirty="0" smtClean="0"/>
              <a:t>Noviembre</a:t>
            </a:r>
            <a:r>
              <a:rPr lang="es-CL" sz="16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Registro Civil</a:t>
            </a:r>
            <a:r>
              <a:rPr lang="es-CL" sz="1600" dirty="0"/>
              <a:t>, </a:t>
            </a:r>
            <a:r>
              <a:rPr lang="es-ES" sz="1600" dirty="0"/>
              <a:t>las iniciativas de inversión, </a:t>
            </a:r>
            <a:r>
              <a:rPr lang="es-CL" sz="1600" dirty="0" smtClean="0"/>
              <a:t>que incluye </a:t>
            </a:r>
            <a:r>
              <a:rPr lang="es-CL" sz="1600" dirty="0"/>
              <a:t>la </a:t>
            </a:r>
            <a:r>
              <a:rPr lang="es-CL" sz="1600" dirty="0" smtClean="0"/>
              <a:t>ejecución </a:t>
            </a:r>
            <a:r>
              <a:rPr lang="es-CL" sz="1600" dirty="0"/>
              <a:t>de los proyectos de </a:t>
            </a:r>
            <a:r>
              <a:rPr lang="es-CL" sz="1600" dirty="0" smtClean="0"/>
              <a:t>reposición </a:t>
            </a:r>
            <a:r>
              <a:rPr lang="es-CL" sz="1600" dirty="0"/>
              <a:t>de inmuebles dañados en el terremoto 27F-2010, en las oficinas </a:t>
            </a:r>
            <a:r>
              <a:rPr lang="es-CL" sz="1600" dirty="0" smtClean="0"/>
              <a:t>de Curicó</a:t>
            </a:r>
            <a:r>
              <a:rPr lang="es-CL" sz="1600" dirty="0"/>
              <a:t>, Los Ángeles, Linares y </a:t>
            </a:r>
            <a:r>
              <a:rPr lang="es-CL" sz="1600" dirty="0" err="1" smtClean="0"/>
              <a:t>Mulchén</a:t>
            </a:r>
            <a:r>
              <a:rPr lang="es-CL" sz="1600" dirty="0" smtClean="0"/>
              <a:t>, y la reposición de la Dirección Regional </a:t>
            </a:r>
            <a:r>
              <a:rPr lang="es-CL" sz="1600" dirty="0"/>
              <a:t>del Maule y </a:t>
            </a:r>
            <a:r>
              <a:rPr lang="es-CL" sz="1600" dirty="0" smtClean="0"/>
              <a:t>las Oficinas de Talca y de </a:t>
            </a:r>
            <a:r>
              <a:rPr lang="es-CL" sz="1600" dirty="0" err="1"/>
              <a:t>Pelluhue</a:t>
            </a:r>
            <a:r>
              <a:rPr lang="es-CL" sz="1600" dirty="0"/>
              <a:t>.</a:t>
            </a:r>
            <a:r>
              <a:rPr lang="es-ES" sz="1600" dirty="0" smtClean="0"/>
              <a:t>, </a:t>
            </a:r>
            <a:r>
              <a:rPr lang="es-ES" sz="1600" b="1" dirty="0"/>
              <a:t>ejecutaron un </a:t>
            </a:r>
            <a:r>
              <a:rPr lang="es-ES" sz="1600" b="1" dirty="0" smtClean="0"/>
              <a:t>30%. </a:t>
            </a:r>
          </a:p>
          <a:p>
            <a:pPr algn="just">
              <a:spcBef>
                <a:spcPts val="0"/>
              </a:spcBef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dirty="0"/>
              <a:t>En el </a:t>
            </a:r>
            <a:r>
              <a:rPr lang="es-ES" sz="1600" b="1" dirty="0"/>
              <a:t>Servicio Nacional de Menores</a:t>
            </a:r>
            <a:r>
              <a:rPr lang="es-ES" sz="1600" dirty="0"/>
              <a:t>, las iniciativas de inversión incluyen el Fondo de Emergencia ($</a:t>
            </a:r>
            <a:r>
              <a:rPr lang="es-ES" sz="1600" dirty="0" smtClean="0"/>
              <a:t>216 </a:t>
            </a:r>
            <a:r>
              <a:rPr lang="es-ES" sz="1600" dirty="0"/>
              <a:t>millones) y </a:t>
            </a:r>
            <a:r>
              <a:rPr lang="es-ES" sz="1600" dirty="0" smtClean="0"/>
              <a:t>la </a:t>
            </a:r>
            <a:r>
              <a:rPr lang="es-CL" sz="1600" dirty="0" smtClean="0"/>
              <a:t>Etapa </a:t>
            </a:r>
            <a:r>
              <a:rPr lang="es-CL" sz="1600" dirty="0"/>
              <a:t>2017 </a:t>
            </a:r>
            <a:r>
              <a:rPr lang="es-CL" sz="1600" dirty="0" smtClean="0"/>
              <a:t>del </a:t>
            </a:r>
            <a:r>
              <a:rPr lang="es-CL" sz="1600" dirty="0"/>
              <a:t>Programa </a:t>
            </a:r>
            <a:r>
              <a:rPr lang="es-CL" sz="1600" dirty="0" smtClean="0"/>
              <a:t>de Mejoramiento </a:t>
            </a:r>
            <a:r>
              <a:rPr lang="es-CL" sz="1600" dirty="0"/>
              <a:t>y </a:t>
            </a:r>
            <a:r>
              <a:rPr lang="es-CL" sz="1600" dirty="0" smtClean="0"/>
              <a:t>Normalización </a:t>
            </a:r>
            <a:r>
              <a:rPr lang="es-CL" sz="1600" dirty="0"/>
              <a:t>de los Centros de Administración Directa </a:t>
            </a:r>
            <a:r>
              <a:rPr lang="es-ES" sz="1600" dirty="0" smtClean="0"/>
              <a:t>($696 millones). </a:t>
            </a:r>
            <a:r>
              <a:rPr lang="es-CL" sz="1600" dirty="0" smtClean="0"/>
              <a:t>Su </a:t>
            </a:r>
            <a:r>
              <a:rPr lang="es-ES" sz="1600" dirty="0" smtClean="0"/>
              <a:t>ejecución alcanzó un 61%.</a:t>
            </a: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b="1" dirty="0" smtClean="0"/>
              <a:t>Programa </a:t>
            </a:r>
            <a:r>
              <a:rPr lang="es-CL" sz="1600" b="1" dirty="0"/>
              <a:t>de Gestión de Conflictos Locales</a:t>
            </a:r>
            <a:r>
              <a:rPr lang="es-ES" sz="1600" b="1" dirty="0"/>
              <a:t>: </a:t>
            </a:r>
            <a:r>
              <a:rPr lang="es-ES" sz="1600" dirty="0"/>
              <a:t>en la ley inicial contempló recursos por </a:t>
            </a:r>
            <a:r>
              <a:rPr lang="es-ES" sz="1600" dirty="0" smtClean="0"/>
              <a:t>$88 </a:t>
            </a:r>
            <a:r>
              <a:rPr lang="es-ES" sz="1600" dirty="0"/>
              <a:t>millones, a </a:t>
            </a:r>
            <a:r>
              <a:rPr lang="es-ES" sz="1600" dirty="0" smtClean="0"/>
              <a:t>noviembre </a:t>
            </a:r>
            <a:r>
              <a:rPr lang="es-ES" sz="1600" dirty="0"/>
              <a:t>de </a:t>
            </a:r>
            <a:r>
              <a:rPr lang="es-ES" sz="1600" dirty="0" smtClean="0"/>
              <a:t>2017 ha ejecutado un 81% de sus recursos disponibles.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Justicia</a:t>
            </a:r>
            <a:r>
              <a:rPr lang="es-CL" sz="1600" dirty="0"/>
              <a:t>, </a:t>
            </a:r>
            <a:r>
              <a:rPr lang="es-ES" sz="1600" dirty="0"/>
              <a:t>las </a:t>
            </a:r>
            <a:r>
              <a:rPr lang="es-ES" sz="1600" b="1" dirty="0"/>
              <a:t>“Iniciativas de Inversión”</a:t>
            </a:r>
            <a:r>
              <a:rPr lang="es-ES" sz="1600" dirty="0"/>
              <a:t>, que contemplan recursos para proyectos en </a:t>
            </a:r>
            <a:r>
              <a:rPr lang="es-ES" sz="1600" dirty="0" smtClean="0"/>
              <a:t>cárceles ($28.706 millones), </a:t>
            </a:r>
            <a:r>
              <a:rPr lang="es-ES" sz="1600" dirty="0"/>
              <a:t>centros de </a:t>
            </a:r>
            <a:r>
              <a:rPr lang="es-ES" sz="1600" dirty="0" smtClean="0"/>
              <a:t>menores ($3.653 millones), </a:t>
            </a:r>
            <a:r>
              <a:rPr lang="es-ES" sz="1600" dirty="0"/>
              <a:t>para el Servicio Médico Legal </a:t>
            </a:r>
            <a:r>
              <a:rPr lang="es-ES" sz="1600" dirty="0" smtClean="0"/>
              <a:t>($5.106 millones) y </a:t>
            </a:r>
            <a:r>
              <a:rPr lang="es-ES" sz="1600" dirty="0"/>
              <a:t>para proyectos de la </a:t>
            </a:r>
            <a:r>
              <a:rPr lang="es-ES" sz="1600" dirty="0" smtClean="0"/>
              <a:t>Subsecretaría ($2.533 millones), </a:t>
            </a:r>
            <a:r>
              <a:rPr lang="es-ES" sz="1600" dirty="0"/>
              <a:t>mostró un avance de </a:t>
            </a:r>
            <a:r>
              <a:rPr lang="es-ES" sz="1600" dirty="0" smtClean="0"/>
              <a:t>70%</a:t>
            </a:r>
            <a:r>
              <a:rPr lang="es-CL" sz="1600" dirty="0" smtClean="0"/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600" b="1" dirty="0" smtClean="0"/>
              <a:t>En </a:t>
            </a:r>
            <a:r>
              <a:rPr lang="es-ES" sz="1600" b="1" dirty="0"/>
              <a:t>los Programas de Rehabilitación y Reinserción Social,</a:t>
            </a:r>
            <a:r>
              <a:rPr lang="es-ES" sz="1600" dirty="0"/>
              <a:t> se contemplaron 9 asignaciones programáticas que totalizaron un gasto de </a:t>
            </a:r>
            <a:r>
              <a:rPr lang="es-ES" sz="1600" dirty="0" smtClean="0"/>
              <a:t>$7.672 millones (70% de avance).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dirty="0" smtClean="0"/>
              <a:t>El </a:t>
            </a:r>
            <a:r>
              <a:rPr lang="es-CL" sz="1600" b="1" dirty="0" smtClean="0"/>
              <a:t>Sistema </a:t>
            </a:r>
            <a:r>
              <a:rPr lang="es-CL" sz="1600" b="1" dirty="0"/>
              <a:t>Nacional de </a:t>
            </a:r>
            <a:r>
              <a:rPr lang="es-CL" sz="1600" b="1" dirty="0" smtClean="0"/>
              <a:t>Mediación</a:t>
            </a:r>
            <a:r>
              <a:rPr lang="es-CL" sz="1600" dirty="0" smtClean="0"/>
              <a:t> contempla dos asignaciones programáticas: el </a:t>
            </a:r>
            <a:r>
              <a:rPr lang="es-CL" sz="1600" dirty="0"/>
              <a:t>Programa de Licitaciones Sistema Nacional de </a:t>
            </a:r>
            <a:r>
              <a:rPr lang="es-CL" sz="1600" dirty="0" smtClean="0"/>
              <a:t>Mediación, con una ejecución del 80% ($7.743 millones)  </a:t>
            </a:r>
            <a:r>
              <a:rPr lang="es-CL" sz="1600" dirty="0"/>
              <a:t>y </a:t>
            </a:r>
            <a:r>
              <a:rPr lang="es-CL" sz="1600" dirty="0" smtClean="0"/>
              <a:t>la </a:t>
            </a:r>
            <a:r>
              <a:rPr lang="es-CL" sz="1600" dirty="0"/>
              <a:t>asignación </a:t>
            </a:r>
            <a:r>
              <a:rPr lang="es-CL" sz="1600" dirty="0" smtClean="0"/>
              <a:t>Auditorías </a:t>
            </a:r>
            <a:r>
              <a:rPr lang="es-CL" sz="1600" dirty="0"/>
              <a:t>Externas Sistema Nacional de </a:t>
            </a:r>
            <a:r>
              <a:rPr lang="es-CL" sz="1600" dirty="0" smtClean="0"/>
              <a:t>Mediación, con un gasto total de $73 millones (87% de avance).  </a:t>
            </a: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Menores</a:t>
            </a:r>
            <a:r>
              <a:rPr lang="es-CL" sz="1600" dirty="0"/>
              <a:t>, la “Subvención Proyectos Área Protección a Menores”, </a:t>
            </a:r>
            <a:r>
              <a:rPr lang="es-CL" sz="1600" dirty="0" smtClean="0"/>
              <a:t>ejecutó </a:t>
            </a:r>
            <a:r>
              <a:rPr lang="es-CL" sz="1600" dirty="0"/>
              <a:t>un gasto total de </a:t>
            </a:r>
            <a:r>
              <a:rPr lang="es-CL" sz="1600" dirty="0" smtClean="0"/>
              <a:t>$153.016 </a:t>
            </a:r>
            <a:r>
              <a:rPr lang="es-CL" sz="1600" dirty="0"/>
              <a:t>millones </a:t>
            </a:r>
            <a:r>
              <a:rPr lang="es-CL" sz="1600" dirty="0" smtClean="0"/>
              <a:t>(92%) </a:t>
            </a:r>
            <a:r>
              <a:rPr lang="es-CL" sz="1600" dirty="0"/>
              <a:t>y la “Subvención Proyectos Área Justicia Juvenil”, </a:t>
            </a:r>
            <a:r>
              <a:rPr lang="es-CL" sz="1600" dirty="0" smtClean="0"/>
              <a:t>ejecutó </a:t>
            </a:r>
            <a:r>
              <a:rPr lang="es-CL" sz="1600" dirty="0"/>
              <a:t>un total de </a:t>
            </a:r>
            <a:r>
              <a:rPr lang="es-CL" sz="1600" smtClean="0"/>
              <a:t>$17.708 </a:t>
            </a:r>
            <a:r>
              <a:rPr lang="es-CL" sz="1600" dirty="0"/>
              <a:t>millones </a:t>
            </a:r>
            <a:r>
              <a:rPr lang="es-CL" sz="1600" dirty="0" smtClean="0"/>
              <a:t>(75% </a:t>
            </a:r>
            <a:r>
              <a:rPr lang="es-CL" sz="1600" dirty="0"/>
              <a:t>de ejecución presupuestaria respecto al presupuesto vigente a </a:t>
            </a:r>
            <a:r>
              <a:rPr lang="es-CL" sz="1600" dirty="0" smtClean="0"/>
              <a:t>Noviembre </a:t>
            </a:r>
            <a:r>
              <a:rPr lang="es-CL" sz="1600" dirty="0"/>
              <a:t>de 2017).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2179166"/>
            <a:ext cx="5870575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5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 smtClean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– 2017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2147416"/>
            <a:ext cx="5584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2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Justicia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28801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</a:t>
            </a:r>
            <a:r>
              <a:rPr lang="es-CL" sz="1050" dirty="0" smtClean="0"/>
              <a:t>DIPRES.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21657"/>
              </p:ext>
            </p:extLst>
          </p:nvPr>
        </p:nvGraphicFramePr>
        <p:xfrm>
          <a:off x="386224" y="1834505"/>
          <a:ext cx="8290231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Hoja de cálculo" r:id="rId4" imgW="8105843" imgH="2314575" progId="Excel.Sheet.8">
                  <p:embed/>
                </p:oleObj>
              </mc:Choice>
              <mc:Fallback>
                <p:oleObj name="Hoja de cálculo" r:id="rId4" imgW="8105843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834505"/>
                        <a:ext cx="8290231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Noviembre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10,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17680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 smtClean="0"/>
              <a:t>Fuente</a:t>
            </a:r>
            <a:r>
              <a:rPr lang="es-CL" sz="1050" dirty="0" smtClean="0"/>
              <a:t>: </a:t>
            </a:r>
            <a:r>
              <a:rPr lang="es-CL" sz="1050" dirty="0"/>
              <a:t>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1747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688103"/>
              </p:ext>
            </p:extLst>
          </p:nvPr>
        </p:nvGraphicFramePr>
        <p:xfrm>
          <a:off x="467544" y="1700808"/>
          <a:ext cx="814828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Hoja de cálculo" r:id="rId5" imgW="8420100" imgH="2448015" progId="Excel.Sheet.8">
                  <p:embed/>
                </p:oleObj>
              </mc:Choice>
              <mc:Fallback>
                <p:oleObj name="Hoja de cálculo" r:id="rId5" imgW="8420100" imgH="2448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</a:t>
            </a:r>
            <a:r>
              <a:rPr lang="es-CL" sz="1050" dirty="0" smtClean="0"/>
              <a:t>Informes </a:t>
            </a:r>
            <a:r>
              <a:rPr lang="es-CL" sz="1050" dirty="0"/>
              <a:t>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mes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01: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SECRETARÍA Y ADMINISTRACIÓN GENERAL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975982"/>
              </p:ext>
            </p:extLst>
          </p:nvPr>
        </p:nvGraphicFramePr>
        <p:xfrm>
          <a:off x="373907" y="1622223"/>
          <a:ext cx="8251228" cy="475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Hoja de cálculo" r:id="rId4" imgW="8724900" imgH="5076915" progId="Excel.Sheet.8">
                  <p:embed/>
                </p:oleObj>
              </mc:Choice>
              <mc:Fallback>
                <p:oleObj name="Hoja de cálculo" r:id="rId4" imgW="8724900" imgH="50769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907" y="1622223"/>
                        <a:ext cx="8251228" cy="4759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1005</Words>
  <Application>Microsoft Office PowerPoint</Application>
  <PresentationFormat>Presentación en pantalla (4:3)</PresentationFormat>
  <Paragraphs>90</Paragraphs>
  <Slides>18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1_Tema de Office</vt:lpstr>
      <vt:lpstr>Tema de Office</vt:lpstr>
      <vt:lpstr>Imagen de mapa de bits</vt:lpstr>
      <vt:lpstr>Hoja de cálculo</vt:lpstr>
      <vt:lpstr>EJECUCIÓN PRESUPUESTARIA DE GASTOS ACUMULADA AL MES DE NOVIEMBRE DE 2017 PARTIDA 10: MINISTERIO DE JUSTICIA</vt:lpstr>
      <vt:lpstr>Ejecución Presupuestaria de Gastos Acumulada al mes de Noviembre de 2017  Ministerio de Justicia</vt:lpstr>
      <vt:lpstr>Ejecución Presupuestaria de Gastos Acumulada al mes de Noviembre de 2017  Ministerio de Justicia</vt:lpstr>
      <vt:lpstr>Ejecución Presupuestaria de Gastos Acumulada al mes de Noviembre de 2017  Ministerio de Justicia</vt:lpstr>
      <vt:lpstr>Ejecución Presupuestaria de Gastos Acumulada al mes de Noviembre de 2017  Ministerio de Justicia</vt:lpstr>
      <vt:lpstr>Ejecución Presupuestaria de Gastos Acumulada al mes de Noviembre de 2017  Ministerio de Justicia</vt:lpstr>
      <vt:lpstr>Ejecución Presupuestaria de Gastos Acumulada al mes de Noviembre de 2017  Ministerio de Justicia</vt:lpstr>
      <vt:lpstr>Ejecución Presupuestaria de Gastos Acumulada al mes de Noviembre de 2017  Partida 10,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183</cp:revision>
  <cp:lastPrinted>2016-10-20T14:15:11Z</cp:lastPrinted>
  <dcterms:created xsi:type="dcterms:W3CDTF">2016-06-23T13:38:47Z</dcterms:created>
  <dcterms:modified xsi:type="dcterms:W3CDTF">2018-01-10T21:04:23Z</dcterms:modified>
</cp:coreProperties>
</file>