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98" r:id="rId4"/>
    <p:sldId id="335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29" r:id="rId16"/>
    <p:sldId id="310" r:id="rId17"/>
    <p:sldId id="33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4" r:id="rId36"/>
    <p:sldId id="328" r:id="rId3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" y="15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NOVIEMBRE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671638"/>
            <a:ext cx="8031163" cy="2909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2" y="1556792"/>
            <a:ext cx="803116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53" y="1628800"/>
            <a:ext cx="803116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2492896"/>
            <a:ext cx="8031163" cy="34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844825"/>
            <a:ext cx="8031163" cy="4563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2068513"/>
            <a:ext cx="8031163" cy="2080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1" y="1654714"/>
            <a:ext cx="8031163" cy="4510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484784"/>
            <a:ext cx="803116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2564905"/>
            <a:ext cx="8031163" cy="305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1497013"/>
            <a:ext cx="7002463" cy="4596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</a:t>
            </a:r>
            <a:r>
              <a:rPr lang="es-CL" sz="1400" dirty="0" smtClean="0"/>
              <a:t>continuar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noviembre </a:t>
            </a:r>
            <a:r>
              <a:rPr lang="es-CL" sz="1400" dirty="0" smtClean="0"/>
              <a:t>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83,3%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</a:t>
            </a:r>
            <a:r>
              <a:rPr lang="es-CL" sz="1400" dirty="0" smtClean="0"/>
              <a:t>81,4% </a:t>
            </a:r>
            <a:r>
              <a:rPr lang="es-CL" sz="1400" dirty="0" smtClean="0"/>
              <a:t>del presupuesto vigente. La diferencia se explica por la modificación del presupuesto vigente, que se incrementó a </a:t>
            </a:r>
            <a:r>
              <a:rPr lang="es-CL" sz="1400" dirty="0" smtClean="0"/>
              <a:t>noviembre </a:t>
            </a:r>
            <a:r>
              <a:rPr lang="es-CL" sz="1400" dirty="0"/>
              <a:t>en </a:t>
            </a:r>
            <a:r>
              <a:rPr lang="es-CL" sz="1400" dirty="0" smtClean="0"/>
              <a:t>M$239.026.543</a:t>
            </a:r>
            <a:r>
              <a:rPr lang="es-CL" sz="1400" dirty="0" smtClean="0"/>
              <a:t>.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noviembre </a:t>
            </a:r>
            <a:r>
              <a:rPr lang="es-CL" sz="1400" dirty="0" smtClean="0"/>
              <a:t>2017 </a:t>
            </a:r>
            <a:r>
              <a:rPr lang="es-CL" sz="1400" dirty="0"/>
              <a:t>fue </a:t>
            </a:r>
            <a:r>
              <a:rPr lang="es-CL" sz="1400" dirty="0" smtClean="0"/>
              <a:t>de aproximadamente  </a:t>
            </a:r>
            <a:r>
              <a:rPr lang="es-CL" sz="1400" dirty="0" smtClean="0"/>
              <a:t>81%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y </a:t>
            </a:r>
            <a:r>
              <a:rPr lang="es-CL" sz="1400" dirty="0" smtClean="0"/>
              <a:t>81,4% </a:t>
            </a:r>
            <a:r>
              <a:rPr lang="es-CL" sz="1400" dirty="0" smtClean="0"/>
              <a:t>del </a:t>
            </a:r>
            <a:r>
              <a:rPr lang="es-CL" sz="1400" dirty="0"/>
              <a:t>inicial, </a:t>
            </a:r>
            <a:r>
              <a:rPr lang="es-CL" sz="1400" dirty="0" smtClean="0"/>
              <a:t>dado que hubo modificaciones al presupuesto vigente, el cual se </a:t>
            </a:r>
            <a:r>
              <a:rPr lang="es-CL" sz="1400" dirty="0"/>
              <a:t>incrementó en </a:t>
            </a:r>
            <a:r>
              <a:rPr lang="es-CL" sz="1400" dirty="0" smtClean="0"/>
              <a:t>M$72.730.876, es decir, un 0,9% respecto al aprobado por el Congreso.</a:t>
            </a:r>
            <a:endParaRPr lang="es-CL" sz="1400" dirty="0"/>
          </a:p>
          <a:p>
            <a:pPr algn="just"/>
            <a:r>
              <a:rPr lang="es-CL" sz="1400" dirty="0" smtClean="0"/>
              <a:t>Los mayores </a:t>
            </a:r>
            <a:r>
              <a:rPr lang="es-CL" sz="1400" dirty="0"/>
              <a:t>avances por </a:t>
            </a:r>
            <a:r>
              <a:rPr lang="es-CL" sz="1400" dirty="0" smtClean="0"/>
              <a:t>Programa presupuestario, </a:t>
            </a:r>
            <a:r>
              <a:rPr lang="es-CL" sz="1400" dirty="0"/>
              <a:t>en cuanto a ejecución del presupuesto vigente, correspondieron </a:t>
            </a:r>
            <a:r>
              <a:rPr lang="es-CL" sz="1400" dirty="0" smtClean="0"/>
              <a:t>a: </a:t>
            </a:r>
            <a:r>
              <a:rPr lang="es-CL" sz="1400" dirty="0"/>
              <a:t>Fondos culturales y artísticos </a:t>
            </a:r>
            <a:r>
              <a:rPr lang="es-CL" sz="1400" dirty="0" smtClean="0"/>
              <a:t>91,7%; </a:t>
            </a:r>
            <a:r>
              <a:rPr lang="es-CL" sz="1400" dirty="0" smtClean="0"/>
              <a:t>Red de Bibliotecas </a:t>
            </a:r>
            <a:r>
              <a:rPr lang="es-CL" sz="1400" dirty="0" smtClean="0"/>
              <a:t>89,8%, </a:t>
            </a:r>
            <a:r>
              <a:rPr lang="es-CL" sz="1400" dirty="0" smtClean="0"/>
              <a:t>Gastos de operación educación superior </a:t>
            </a:r>
            <a:r>
              <a:rPr lang="es-CL" sz="1400" dirty="0" smtClean="0"/>
              <a:t>90,8 y Subsecretaria Educación </a:t>
            </a:r>
            <a:r>
              <a:rPr lang="es-CL" sz="1400" dirty="0" err="1" smtClean="0"/>
              <a:t>Parvularia</a:t>
            </a:r>
            <a:r>
              <a:rPr lang="es-CL" sz="1400" dirty="0" smtClean="0"/>
              <a:t> 95,6% </a:t>
            </a:r>
            <a:r>
              <a:rPr lang="es-CL" sz="1400" dirty="0" smtClean="0"/>
              <a:t>de los respectivos presupuestos vigentes.</a:t>
            </a:r>
          </a:p>
          <a:p>
            <a:pPr algn="just"/>
            <a:r>
              <a:rPr lang="es-CL" sz="1400" dirty="0" smtClean="0"/>
              <a:t>Los programas con menor tasa de ejecución del presupuesto vigente fueron: Desarrollo curricular y evaluación </a:t>
            </a:r>
            <a:r>
              <a:rPr lang="es-CL" sz="1400" dirty="0" smtClean="0"/>
              <a:t>63</a:t>
            </a:r>
            <a:r>
              <a:rPr lang="es-CL" sz="1400" dirty="0" smtClean="0"/>
              <a:t>% y   Educación Superior </a:t>
            </a:r>
            <a:r>
              <a:rPr lang="es-CL" sz="1400" dirty="0" smtClean="0"/>
              <a:t>63%.</a:t>
            </a:r>
            <a:endParaRPr lang="es-CL" sz="1400" dirty="0" smtClean="0"/>
          </a:p>
          <a:p>
            <a:pPr algn="just"/>
            <a:r>
              <a:rPr lang="es-CL" sz="1400" dirty="0" smtClean="0"/>
              <a:t>En cuanto a la comparación con al ejecución del año 2016, las tasas de ejecución muestran una mayor ejecución en el primer bimestre 2016, pero en 2017 se aprecia una aceleración en el gasto a partir del segundo bimestre, en comparación a 2016. Sin embargo en promedio se observan tasas de gasto similares al comparar ambos años.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92" y="1700808"/>
            <a:ext cx="738346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916832"/>
            <a:ext cx="763284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46225"/>
            <a:ext cx="7920880" cy="4619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" y="1700808"/>
            <a:ext cx="762000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79588"/>
            <a:ext cx="7620000" cy="2945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1287296"/>
            <a:ext cx="8678863" cy="5216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84" y="1556792"/>
            <a:ext cx="826770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763284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2425"/>
            <a:ext cx="8267700" cy="461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628800"/>
            <a:ext cx="7954963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2016-NOVIEMBRE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16016" y="1556792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b="1" dirty="0"/>
              <a:t>Porcentaje de ejecución acumulada  respecto al presupuesto vigente, </a:t>
            </a:r>
            <a:r>
              <a:rPr lang="es-CL" sz="1200" b="1" dirty="0" smtClean="0"/>
              <a:t>enero-NOVIEMBRE </a:t>
            </a:r>
            <a:r>
              <a:rPr lang="es-CL" sz="1200" b="1" dirty="0"/>
              <a:t>años 2016-2017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57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5589240"/>
            <a:ext cx="77914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161550"/>
            <a:ext cx="4104456" cy="3139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03244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0" y="2132857"/>
            <a:ext cx="7954963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2636912"/>
            <a:ext cx="7078663" cy="3184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35" y="2492896"/>
            <a:ext cx="708660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1158875"/>
            <a:ext cx="8251825" cy="569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125663"/>
            <a:ext cx="8251825" cy="376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276872"/>
            <a:ext cx="8251825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276872"/>
            <a:ext cx="7459662" cy="338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NOVIEMBRE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334622"/>
            <a:ext cx="8085138" cy="522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1484784"/>
            <a:ext cx="8031162" cy="464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2" y="1556792"/>
            <a:ext cx="8031163" cy="357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42" y="1484784"/>
            <a:ext cx="8031163" cy="328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NOVIEMBRE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556792"/>
            <a:ext cx="8031163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1327</Words>
  <Application>Microsoft Office PowerPoint</Application>
  <PresentationFormat>Presentación en pantalla (4:3)</PresentationFormat>
  <Paragraphs>144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1_Tema de Office</vt:lpstr>
      <vt:lpstr>Tema de Office</vt:lpstr>
      <vt:lpstr>Imagen de mapa de bits</vt:lpstr>
      <vt:lpstr>EJECUCIÓN PRESUPUESTARIA DE GASTOS ACUMULADA A NOVIEMBRE 2017 PARTIDA 09: MINISTERIO DE EDUCACIÓN</vt:lpstr>
      <vt:lpstr>EJECUCIÓN PRESUPUESTARIA DE GASTOS ACUMULADA A NOVIEMBRE 2017  MINISTERIO DE EDUCACIÓN</vt:lpstr>
      <vt:lpstr>Ejecución Presupuestaria de Gastos Acumulada a NOVIEMBRE 2016-NOVIEMBRE 2017  MINISTERIO DE EDUCACIÓN</vt:lpstr>
      <vt:lpstr>EJECUCIÓN PRESUPUESTARIA DE GASTOS ACUMULADA A NOVIEMBRE 2017  Partida 09 MINISTERIO DE EDUCACION</vt:lpstr>
      <vt:lpstr>EJECUCIÓN PRESUPUESTARIA DE GASTOS ACUMULADA A NOVIEMBRE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222</cp:revision>
  <cp:lastPrinted>2016-07-04T14:42:46Z</cp:lastPrinted>
  <dcterms:created xsi:type="dcterms:W3CDTF">2016-06-23T13:38:47Z</dcterms:created>
  <dcterms:modified xsi:type="dcterms:W3CDTF">2018-01-09T20:55:35Z</dcterms:modified>
</cp:coreProperties>
</file>