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98" r:id="rId4"/>
    <p:sldId id="299" r:id="rId5"/>
    <p:sldId id="301" r:id="rId6"/>
    <p:sldId id="264" r:id="rId7"/>
    <p:sldId id="300" r:id="rId8"/>
    <p:sldId id="263" r:id="rId9"/>
    <p:sldId id="265" r:id="rId10"/>
    <p:sldId id="267" r:id="rId11"/>
    <p:sldId id="268" r:id="rId12"/>
    <p:sldId id="269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2" r:id="rId21"/>
    <p:sldId id="280" r:id="rId22"/>
    <p:sldId id="281" r:id="rId23"/>
    <p:sldId id="282" r:id="rId2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Noviembre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08: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enero 2018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6531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07: SISTEMA INTEGRADO DE COMERCIO EXTERIOR (SICEX)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36C39F4-ECB1-4D67-BE7F-3DDE3827C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53636"/>
              </p:ext>
            </p:extLst>
          </p:nvPr>
        </p:nvGraphicFramePr>
        <p:xfrm>
          <a:off x="414335" y="1916832"/>
          <a:ext cx="8272465" cy="273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Worksheet" r:id="rId3" imgW="8363046" imgH="2981340" progId="Excel.Sheet.12">
                  <p:embed/>
                </p:oleObj>
              </mc:Choice>
              <mc:Fallback>
                <p:oleObj name="Worksheet" r:id="rId3" imgW="8363046" imgH="2981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72465" cy="2736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733256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08: PROGRAMA DE MODERNIZACIÓN SECTOR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1195885-CFE2-4FD1-9E31-952823CF7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373926"/>
              </p:ext>
            </p:extLst>
          </p:nvPr>
        </p:nvGraphicFramePr>
        <p:xfrm>
          <a:off x="414335" y="1916832"/>
          <a:ext cx="8201489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Worksheet" r:id="rId3" imgW="8363046" imgH="4048110" progId="Excel.Sheet.12">
                  <p:embed/>
                </p:oleObj>
              </mc:Choice>
              <mc:Fallback>
                <p:oleObj name="Worksheet" r:id="rId3" imgW="8363046" imgH="4048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5405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02: DIRECCIÓN DE PRESUPUESTOS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2006786-722C-4E58-AA0E-DA12671A8E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629810"/>
              </p:ext>
            </p:extLst>
          </p:nvPr>
        </p:nvGraphicFramePr>
        <p:xfrm>
          <a:off x="414335" y="1772816"/>
          <a:ext cx="8229600" cy="3767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Worksheet" r:id="rId3" imgW="8324957" imgH="3933900" progId="Excel.Sheet.12">
                  <p:embed/>
                </p:oleObj>
              </mc:Choice>
              <mc:Fallback>
                <p:oleObj name="Worksheet" r:id="rId3" imgW="8324957" imgH="393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29600" cy="3767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5634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03: SERVICIO DE IMPUESTOS INTERNOS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A25B0DB-0E45-40FF-B94F-D141EA1EF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733057"/>
              </p:ext>
            </p:extLst>
          </p:nvPr>
        </p:nvGraphicFramePr>
        <p:xfrm>
          <a:off x="414337" y="1628800"/>
          <a:ext cx="8229600" cy="4727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Worksheet" r:id="rId3" imgW="8258234" imgH="5495850" progId="Excel.Sheet.12">
                  <p:embed/>
                </p:oleObj>
              </mc:Choice>
              <mc:Fallback>
                <p:oleObj name="Worksheet" r:id="rId3" imgW="8258234" imgH="5495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28800"/>
                        <a:ext cx="8229600" cy="4727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575" y="51571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04: SERVICIO NACIONAL DE ADUANAS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E6726CE-3CD6-43C0-8D21-F24EA54DD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61262"/>
              </p:ext>
            </p:extLst>
          </p:nvPr>
        </p:nvGraphicFramePr>
        <p:xfrm>
          <a:off x="409575" y="1700809"/>
          <a:ext cx="8215560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Worksheet" r:id="rId3" imgW="8324957" imgH="3552930" progId="Excel.Sheet.12">
                  <p:embed/>
                </p:oleObj>
              </mc:Choice>
              <mc:Fallback>
                <p:oleObj name="Worksheet" r:id="rId3" imgW="8324957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700809"/>
                        <a:ext cx="8215560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47971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05: SERVICIO DE TESORERÍAS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D2385CE-E1EB-44C7-8F75-AF2B99373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395983"/>
              </p:ext>
            </p:extLst>
          </p:nvPr>
        </p:nvGraphicFramePr>
        <p:xfrm>
          <a:off x="414335" y="1695724"/>
          <a:ext cx="8229600" cy="3101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Worksheet" r:id="rId3" imgW="8324957" imgH="3171960" progId="Excel.Sheet.12">
                  <p:embed/>
                </p:oleObj>
              </mc:Choice>
              <mc:Fallback>
                <p:oleObj name="Worksheet" r:id="rId3" imgW="8324957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695724"/>
                        <a:ext cx="8229600" cy="3101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46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07: DIRECCIÓN DE COMPRAS Y CONTRATACIÓN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498AB86-6B93-4117-B470-BEC0A6F10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67257"/>
              </p:ext>
            </p:extLst>
          </p:nvPr>
        </p:nvGraphicFramePr>
        <p:xfrm>
          <a:off x="414336" y="1700809"/>
          <a:ext cx="8210800" cy="309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Worksheet" r:id="rId3" imgW="8591578" imgH="3171960" progId="Excel.Sheet.12">
                  <p:embed/>
                </p:oleObj>
              </mc:Choice>
              <mc:Fallback>
                <p:oleObj name="Worksheet" r:id="rId3" imgW="8591578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9"/>
                        <a:ext cx="8210800" cy="309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94148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08: SUPERINTENDENCIA DE VALORES Y SEGUROS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3F2355E-3B44-4D16-A65B-FF06E5E23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69908"/>
              </p:ext>
            </p:extLst>
          </p:nvPr>
        </p:nvGraphicFramePr>
        <p:xfrm>
          <a:off x="414335" y="1724100"/>
          <a:ext cx="8210799" cy="422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Worksheet" r:id="rId3" imgW="8324957" imgH="4467150" progId="Excel.Sheet.12">
                  <p:embed/>
                </p:oleObj>
              </mc:Choice>
              <mc:Fallback>
                <p:oleObj name="Worksheet" r:id="rId3" imgW="8324957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100"/>
                        <a:ext cx="8210799" cy="4223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11: SUPERINTENDENCIA DE BANCOS E INSTITUCIONES FINANCIERAS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720BA99-5DB6-4E93-946F-4D5912D7E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547730"/>
              </p:ext>
            </p:extLst>
          </p:nvPr>
        </p:nvGraphicFramePr>
        <p:xfrm>
          <a:off x="414336" y="1916832"/>
          <a:ext cx="8210800" cy="438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Worksheet" r:id="rId3" imgW="8324957" imgH="4924530" progId="Excel.Sheet.12">
                  <p:embed/>
                </p:oleObj>
              </mc:Choice>
              <mc:Fallback>
                <p:oleObj name="Worksheet" r:id="rId3" imgW="8324957" imgH="4924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800" cy="4387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486" y="40770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15: DIRECCIÓN NACIONAL DEL SERVICIO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5671CAB-F927-4901-AA5E-18B382FD4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57941"/>
              </p:ext>
            </p:extLst>
          </p:nvPr>
        </p:nvGraphicFramePr>
        <p:xfrm>
          <a:off x="414720" y="1724101"/>
          <a:ext cx="8229600" cy="235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Worksheet" r:id="rId3" imgW="8324957" imgH="2409750" progId="Excel.Sheet.12">
                  <p:embed/>
                </p:oleObj>
              </mc:Choice>
              <mc:Fallback>
                <p:oleObj name="Worksheet" r:id="rId3" imgW="8324957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720" y="1724101"/>
                        <a:ext cx="8229600" cy="2352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8" y="1201328"/>
            <a:ext cx="8229600" cy="5544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 en noviembre ascendió a </a:t>
            </a:r>
            <a:r>
              <a:rPr lang="es-CL" sz="1600" b="1" dirty="0">
                <a:latin typeface="+mn-lt"/>
              </a:rPr>
              <a:t>$38.618 millones</a:t>
            </a:r>
            <a:r>
              <a:rPr lang="es-CL" sz="1600" dirty="0">
                <a:latin typeface="+mn-lt"/>
              </a:rPr>
              <a:t>, equivalente a un gasto de </a:t>
            </a:r>
            <a:r>
              <a:rPr lang="es-CL" sz="1600" b="1" dirty="0">
                <a:latin typeface="+mn-lt"/>
              </a:rPr>
              <a:t>7,8%</a:t>
            </a:r>
            <a:r>
              <a:rPr lang="es-CL" sz="1600" dirty="0">
                <a:latin typeface="+mn-lt"/>
              </a:rPr>
              <a:t> respecto al presupuesto inicial, ejecución levemente inferior (0,1 puntos porcentuales) al registrado a igual mes del año 2016, aunque mayor en 4,7 puntos porcentuales respecto al gasto acumulado a igual periodo del año anterior.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A nivel consolidado, el presupuesto vigente considera modificaciones por </a:t>
            </a:r>
            <a:r>
              <a:rPr lang="es-CL" sz="1600" b="1" dirty="0">
                <a:latin typeface="+mn-lt"/>
              </a:rPr>
              <a:t>$34.253 millones</a:t>
            </a:r>
            <a:r>
              <a:rPr lang="es-CL" sz="1600" dirty="0">
                <a:latin typeface="+mn-lt"/>
              </a:rPr>
              <a:t>, incrementando principalmente los subtítulos 21 “gastos en personal” ($15.613 millones); 34 “servicio de la deuda” ($11.739 millones); 29 “adquisición de activos no financieros” ($4.780 millones); y, 22 “bienes servicios de consumo” ($2.427 millones); mientras que el subtítulo 31 “iniciativas de inversión”, y 24 “transferencias corrientes” presentan reducciones por $1.243 millones y $ 87 millones respectivamente, afectado como consecuencia los Programas SII y Servicio Nacional de Aduanas</a:t>
            </a:r>
            <a:r>
              <a:rPr lang="es-CL" sz="1600" b="1" dirty="0">
                <a:latin typeface="+mn-lt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Respecto al gasto por subtítulo, </a:t>
            </a:r>
            <a:r>
              <a:rPr lang="es-CL" sz="1600" b="1" dirty="0">
                <a:latin typeface="+mn-lt"/>
              </a:rPr>
              <a:t>la mayor erogación </a:t>
            </a:r>
            <a:r>
              <a:rPr lang="es-CL" sz="1600" dirty="0">
                <a:latin typeface="+mn-lt"/>
              </a:rPr>
              <a:t>se registra en </a:t>
            </a:r>
            <a:r>
              <a:rPr lang="es-CL" sz="1600" b="1" dirty="0">
                <a:latin typeface="+mn-lt"/>
              </a:rPr>
              <a:t>“prestaciones de seguridad social”, </a:t>
            </a:r>
            <a:r>
              <a:rPr lang="es-CL" sz="1600" dirty="0">
                <a:latin typeface="+mn-lt"/>
              </a:rPr>
              <a:t>con una sobre-ejecución del </a:t>
            </a:r>
            <a:r>
              <a:rPr lang="es-CL" sz="1600" b="1" dirty="0">
                <a:latin typeface="+mn-lt"/>
              </a:rPr>
              <a:t>350%; </a:t>
            </a:r>
            <a:r>
              <a:rPr lang="es-CL" sz="1600" dirty="0">
                <a:latin typeface="+mn-lt"/>
              </a:rPr>
              <a:t>seguida de </a:t>
            </a:r>
            <a:r>
              <a:rPr lang="es-CL" sz="1600" b="1" dirty="0">
                <a:latin typeface="+mn-lt"/>
              </a:rPr>
              <a:t>“gastos en personal” </a:t>
            </a:r>
            <a:r>
              <a:rPr lang="es-CL" sz="1600" dirty="0">
                <a:latin typeface="+mn-lt"/>
              </a:rPr>
              <a:t>que alcanzó una ejecución de </a:t>
            </a:r>
            <a:r>
              <a:rPr lang="es-CL" sz="1600" b="1" dirty="0">
                <a:latin typeface="+mn-lt"/>
              </a:rPr>
              <a:t>100,8%.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0770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88343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16: UNIDAD DE ANÁLISIS FINANCIERO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0842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0B869CA-DEE1-4159-A667-9F1777B9A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27964"/>
              </p:ext>
            </p:extLst>
          </p:nvPr>
        </p:nvGraphicFramePr>
        <p:xfrm>
          <a:off x="414336" y="1763764"/>
          <a:ext cx="8229600" cy="231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Worksheet" r:id="rId3" imgW="8324957" imgH="2409750" progId="Excel.Sheet.12">
                  <p:embed/>
                </p:oleObj>
              </mc:Choice>
              <mc:Fallback>
                <p:oleObj name="Worksheet" r:id="rId3" imgW="8324957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3764"/>
                        <a:ext cx="8229600" cy="2313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6345" y="323014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17: SUPERINTENDENCIA DE CASINOS DE JUEGO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AE4FFF8-5523-42FE-B74C-1FFDBE593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142280"/>
              </p:ext>
            </p:extLst>
          </p:nvPr>
        </p:nvGraphicFramePr>
        <p:xfrm>
          <a:off x="414335" y="1772816"/>
          <a:ext cx="82296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Worksheet" r:id="rId3" imgW="8401134" imgH="1457460" progId="Excel.Sheet.12">
                  <p:embed/>
                </p:oleObj>
              </mc:Choice>
              <mc:Fallback>
                <p:oleObj name="Worksheet" r:id="rId3" imgW="8401134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29600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30: CONSEJO DE DEFENSA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5046DE6-94AF-4917-8B68-63DDF28A5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986487"/>
              </p:ext>
            </p:extLst>
          </p:nvPr>
        </p:nvGraphicFramePr>
        <p:xfrm>
          <a:off x="414336" y="1772816"/>
          <a:ext cx="8210799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Worksheet" r:id="rId3" imgW="8381955" imgH="4124250" progId="Excel.Sheet.12">
                  <p:embed/>
                </p:oleObj>
              </mc:Choice>
              <mc:Fallback>
                <p:oleObj name="Worksheet" r:id="rId3" imgW="8381955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Por su parte el </a:t>
            </a:r>
            <a:r>
              <a:rPr lang="es-CL" sz="1600" b="1" dirty="0"/>
              <a:t>“servicio de la deuda” presenta una ejecución de 94%</a:t>
            </a:r>
            <a:r>
              <a:rPr lang="es-CL" sz="1600" dirty="0"/>
              <a:t>, este último afectando por los Programas: Secretaría y Administración General, SAG ($41 millones); DIPRES ($2.317 millones); SII ($6.269 millones); Aduanas ($2.316 millones); Tesorería ($72 millones); Dirección de Compras ($394 millones); SBIF ($282 millones); UAF ($45 millones); y, CDE ($69 millones) todos destinados al pago de las obligaciones devengadas al 31 de diciembre de 2016 (deuda flotante).  De los cuales, solo Tesorería no presentó los Decretos modificatorios respectivos.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el 75,2% del presupuesto inicial, se concentra en el </a:t>
            </a:r>
            <a:r>
              <a:rPr lang="es-CL" sz="1600" b="1" dirty="0"/>
              <a:t>Servicio de Impuestos Internos</a:t>
            </a:r>
            <a:r>
              <a:rPr lang="es-CL" sz="1600" dirty="0"/>
              <a:t> (37,5%), </a:t>
            </a:r>
            <a:r>
              <a:rPr lang="es-CL" sz="1600" b="1" dirty="0"/>
              <a:t>Servicio Nacional de Aduanas </a:t>
            </a:r>
            <a:r>
              <a:rPr lang="es-CL" sz="1600" dirty="0"/>
              <a:t>(14,3%), el </a:t>
            </a:r>
            <a:r>
              <a:rPr lang="es-CL" sz="1600" b="1" dirty="0"/>
              <a:t>Servicio de Tesorería </a:t>
            </a:r>
            <a:r>
              <a:rPr lang="es-CL" sz="1600" dirty="0"/>
              <a:t>(11,1%) y la </a:t>
            </a:r>
            <a:r>
              <a:rPr lang="es-CL" sz="1600" b="1" dirty="0"/>
              <a:t>Superintendencia de Bancos e Instituciones Financiera </a:t>
            </a:r>
            <a:r>
              <a:rPr lang="es-CL" sz="1600" dirty="0"/>
              <a:t>(12,3%), los que al mes de noviembre alcanzaron niveles de ejecución de </a:t>
            </a:r>
            <a:r>
              <a:rPr lang="es-CL" sz="1600" b="1" dirty="0"/>
              <a:t>100,9%, 93,4%, 86,3% y 93,1% </a:t>
            </a:r>
            <a:r>
              <a:rPr lang="es-CL" sz="1600" dirty="0"/>
              <a:t>respectivamente, calculados respecto al presupuesto vigente.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El </a:t>
            </a:r>
            <a:r>
              <a:rPr lang="es-CL" sz="1600" b="1" dirty="0"/>
              <a:t>Servicio de Impuestos Internos </a:t>
            </a:r>
            <a:r>
              <a:rPr lang="es-CL" sz="1600" dirty="0"/>
              <a:t>es el que presenta el mayor avance con un 100,9%, explicado principalmente por el gasto asociado a “personal” que a la fecha registran una ejecución de 105,7%, representando a su vez el 85,5% de la erogación efectuada a la fecha, y el 81,6% del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Finalmente, el </a:t>
            </a:r>
            <a:r>
              <a:rPr lang="es-CL" sz="1600" b="1" dirty="0"/>
              <a:t>Programa de Modernización Sector Público </a:t>
            </a:r>
            <a:r>
              <a:rPr lang="es-CL" sz="1600" dirty="0"/>
              <a:t>es el que presenta la menor erogación con un 66%.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1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090" y="435391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3BAF5B1-235E-4218-A336-59AAC6C97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478119"/>
              </p:ext>
            </p:extLst>
          </p:nvPr>
        </p:nvGraphicFramePr>
        <p:xfrm>
          <a:off x="414090" y="1868117"/>
          <a:ext cx="8229599" cy="24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Worksheet" r:id="rId3" imgW="8105879" imgH="2600370" progId="Excel.Sheet.12">
                  <p:embed/>
                </p:oleObj>
              </mc:Choice>
              <mc:Fallback>
                <p:oleObj name="Worksheet" r:id="rId3" imgW="8105879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90" y="1868117"/>
                        <a:ext cx="8229599" cy="24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688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85BABF-B11B-4F15-8C8B-A109F034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7" y="1882095"/>
            <a:ext cx="4097439" cy="23867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7647FCB-838D-4738-A4E9-44C94EDE3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82095"/>
            <a:ext cx="4053136" cy="23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08,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56125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B436D83-4802-4C08-A94C-6EA5718E2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21652"/>
              </p:ext>
            </p:extLst>
          </p:nvPr>
        </p:nvGraphicFramePr>
        <p:xfrm>
          <a:off x="414336" y="1700808"/>
          <a:ext cx="8229600" cy="3911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Worksheet" r:id="rId4" imgW="8267689" imgH="3667140" progId="Excel.Sheet.12">
                  <p:embed/>
                </p:oleObj>
              </mc:Choice>
              <mc:Fallback>
                <p:oleObj name="Worksheet" r:id="rId4" imgW="8267689" imgH="36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29600" cy="3911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7823" y="63231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7CD86E3-7FA2-4F02-AC64-C8317A916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462254"/>
              </p:ext>
            </p:extLst>
          </p:nvPr>
        </p:nvGraphicFramePr>
        <p:xfrm>
          <a:off x="414335" y="1700808"/>
          <a:ext cx="8201489" cy="462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Worksheet" r:id="rId3" imgW="8363046" imgH="5038740" progId="Excel.Sheet.12">
                  <p:embed/>
                </p:oleObj>
              </mc:Choice>
              <mc:Fallback>
                <p:oleObj name="Worksheet" r:id="rId3" imgW="8363046" imgH="5038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01489" cy="4622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0164" y="34290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06: UNIDAD ADMINISTRADORA DE LOS TRIBUNALES TRIBUTARIOS Y ADUANEROS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EB8228E-3759-4FA0-80D3-9584A8EC8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950895"/>
              </p:ext>
            </p:extLst>
          </p:nvPr>
        </p:nvGraphicFramePr>
        <p:xfrm>
          <a:off x="386224" y="1916833"/>
          <a:ext cx="8238911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Worksheet" r:id="rId3" imgW="8363046" imgH="1647810" progId="Excel.Sheet.12">
                  <p:embed/>
                </p:oleObj>
              </mc:Choice>
              <mc:Fallback>
                <p:oleObj name="Worksheet" r:id="rId3" imgW="8363046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916833"/>
                        <a:ext cx="8238911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1092</Words>
  <Application>Microsoft Office PowerPoint</Application>
  <PresentationFormat>Presentación en pantalla (4:3)</PresentationFormat>
  <Paragraphs>93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Hoja de cálculo de Microsoft Excel</vt:lpstr>
      <vt:lpstr>EJECUCIÓN PRESUPUESTARIA DE GASTOS ACUMULADA al mes de Noviembre de 2017 Partida 08: MINISTERIO DE HACIENDA</vt:lpstr>
      <vt:lpstr>Ejecución Presupuestaria de Gastos Acumulada al mes de Noviembre de 2017  Ministerio de Hacienda</vt:lpstr>
      <vt:lpstr>Ejecución Presupuestaria de Gastos Acumulada al mes de Noviembre de 2017  Ministerio de Hacienda</vt:lpstr>
      <vt:lpstr>Ejecución Presupuestaria de Gastos Acumulada al mes de Noviembre de 2017  Ministerio de Hacienda</vt:lpstr>
      <vt:lpstr>Ejecución Presupuestaria de Gastos Acumulada al mes de Noviembre de 2017  Ministerio de Hacienda</vt:lpstr>
      <vt:lpstr>Ejecución Presupuestaria de Gastos Acumulada al mes de Noviembre de 2017  Ministerio de Hacienda</vt:lpstr>
      <vt:lpstr>Ejecución Presupuestaria de Gastos Acumulada al mes de Noviembre de 2017  Partida 08,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188</cp:revision>
  <cp:lastPrinted>2016-07-04T14:42:46Z</cp:lastPrinted>
  <dcterms:created xsi:type="dcterms:W3CDTF">2016-06-23T13:38:47Z</dcterms:created>
  <dcterms:modified xsi:type="dcterms:W3CDTF">2018-01-08T14:31:50Z</dcterms:modified>
</cp:coreProperties>
</file>