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2" y="-67"/>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09-01-2018</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09-01-2018</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09-01-2018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09-01-2018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09-01-2018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09-01-2018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09-01-2018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09-01-2018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09-01-2018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1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09-01-2018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51"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NOVIEMBRE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ENERO 2018</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988840"/>
            <a:ext cx="7734300" cy="319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204864"/>
            <a:ext cx="7734300" cy="3302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920879"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41" y="1556793"/>
            <a:ext cx="8001000"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936750"/>
            <a:ext cx="8001000" cy="350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8004264"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NOVIEMBRE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84784"/>
            <a:ext cx="8534400" cy="5050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NOVIEMBRE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8763"/>
            <a:ext cx="8534400" cy="4780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556792"/>
            <a:ext cx="8201488" cy="496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753" y="1844824"/>
            <a:ext cx="7827963" cy="391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19263"/>
            <a:ext cx="7776864" cy="3725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2612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92088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3238"/>
            <a:ext cx="8076272" cy="417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338" y="1917700"/>
            <a:ext cx="7299325" cy="3455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44824"/>
            <a:ext cx="792088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646196"/>
            <a:ext cx="8131175" cy="4591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61" y="1659942"/>
            <a:ext cx="7604125" cy="450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smtClean="0"/>
              <a:t>mayores</a:t>
            </a:r>
            <a:r>
              <a:rPr lang="es-CL" sz="1400" dirty="0"/>
              <a:t>,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noviembre 2017, el presupuesto vigente del Ministerio de Economía  se incrementó </a:t>
            </a:r>
            <a:r>
              <a:rPr lang="es-CL" sz="1400" dirty="0"/>
              <a:t>en </a:t>
            </a:r>
            <a:r>
              <a:rPr lang="es-CL" sz="1400" dirty="0" smtClean="0"/>
              <a:t>M$23.403.653</a:t>
            </a:r>
            <a:r>
              <a:rPr lang="es-CL" sz="1400" dirty="0" smtClean="0"/>
              <a:t>, </a:t>
            </a:r>
            <a:r>
              <a:rPr lang="es-CL" sz="1400" dirty="0" smtClean="0"/>
              <a:t>equivalente a un </a:t>
            </a:r>
            <a:r>
              <a:rPr lang="es-CL" sz="1400" dirty="0" smtClean="0"/>
              <a:t>1,9% </a:t>
            </a:r>
            <a:r>
              <a:rPr lang="es-CL" sz="1400" dirty="0" smtClean="0"/>
              <a:t>del presupuesto inicial de este Ministerio, según consta en los respectivos decretos modificatorios del Ministerio de Hacienda.  </a:t>
            </a:r>
          </a:p>
          <a:p>
            <a:pPr algn="just"/>
            <a:r>
              <a:rPr lang="es-CL" sz="1400" dirty="0" smtClean="0"/>
              <a:t>En cuanto a los porcentajes de ejecución, se observa un </a:t>
            </a:r>
            <a:r>
              <a:rPr lang="es-CL" sz="1400" dirty="0" smtClean="0"/>
              <a:t>72% </a:t>
            </a:r>
            <a:r>
              <a:rPr lang="es-CL" sz="1400" dirty="0" smtClean="0"/>
              <a:t>en el nivel de ejecución respecto al presupuesto vigente  y </a:t>
            </a:r>
            <a:r>
              <a:rPr lang="es-CL" sz="1400" dirty="0" smtClean="0"/>
              <a:t>73% </a:t>
            </a:r>
            <a:r>
              <a:rPr lang="es-CL" sz="1400" dirty="0" smtClean="0"/>
              <a:t>del inicial.</a:t>
            </a:r>
          </a:p>
          <a:p>
            <a:pPr algn="just"/>
            <a:r>
              <a:rPr lang="es-CL" sz="1400" dirty="0" smtClean="0"/>
              <a:t>Respecto a la ejecución de programas las mayores tasas de ejecución del presupuesto vigente correspondieron a: SERNAC </a:t>
            </a:r>
            <a:r>
              <a:rPr lang="es-CL" sz="1400" dirty="0" smtClean="0"/>
              <a:t>92,4</a:t>
            </a:r>
            <a:r>
              <a:rPr lang="pt-BR" sz="1400" dirty="0" smtClean="0"/>
              <a:t>%; </a:t>
            </a:r>
            <a:r>
              <a:rPr lang="pt-BR" sz="1400" dirty="0" err="1" smtClean="0"/>
              <a:t>Superintendencia</a:t>
            </a:r>
            <a:r>
              <a:rPr lang="pt-BR" sz="1400" dirty="0" smtClean="0"/>
              <a:t> de </a:t>
            </a:r>
            <a:r>
              <a:rPr lang="pt-BR" sz="1400" dirty="0" err="1" smtClean="0"/>
              <a:t>Insolvencia</a:t>
            </a:r>
            <a:r>
              <a:rPr lang="pt-BR" sz="1400" dirty="0" smtClean="0"/>
              <a:t> </a:t>
            </a:r>
            <a:r>
              <a:rPr lang="pt-BR" sz="1400" dirty="0" smtClean="0"/>
              <a:t>90,8% </a:t>
            </a:r>
            <a:r>
              <a:rPr lang="pt-BR" sz="1400" dirty="0" smtClean="0"/>
              <a:t>e INAPI </a:t>
            </a:r>
            <a:r>
              <a:rPr lang="pt-BR" sz="1400" dirty="0" err="1" smtClean="0"/>
              <a:t>con</a:t>
            </a:r>
            <a:r>
              <a:rPr lang="pt-BR" sz="1400" dirty="0" smtClean="0"/>
              <a:t> </a:t>
            </a:r>
            <a:r>
              <a:rPr lang="pt-BR" sz="1400" dirty="0" smtClean="0"/>
              <a:t>90,1</a:t>
            </a:r>
            <a:r>
              <a:rPr lang="pt-BR" sz="1400" dirty="0" smtClean="0"/>
              <a:t>%.  La menor </a:t>
            </a:r>
            <a:r>
              <a:rPr lang="pt-BR" sz="1400" dirty="0" err="1" smtClean="0"/>
              <a:t>tasa</a:t>
            </a:r>
            <a:r>
              <a:rPr lang="pt-BR" sz="1400" dirty="0" smtClean="0"/>
              <a:t>  de </a:t>
            </a:r>
            <a:r>
              <a:rPr lang="pt-BR" sz="1400" dirty="0" smtClean="0"/>
              <a:t>34,7% </a:t>
            </a:r>
            <a:r>
              <a:rPr lang="pt-BR" sz="1400" dirty="0" smtClean="0"/>
              <a:t>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a:t>
            </a:r>
            <a:r>
              <a:rPr lang="es-CL" sz="1400" dirty="0" smtClean="0"/>
              <a:t>noviembre </a:t>
            </a:r>
            <a:r>
              <a:rPr lang="es-CL" sz="1400" dirty="0" smtClean="0"/>
              <a:t>una ejecución de  </a:t>
            </a:r>
            <a:r>
              <a:rPr lang="es-CL" sz="1400" dirty="0" smtClean="0"/>
              <a:t>70,2% </a:t>
            </a:r>
            <a:r>
              <a:rPr lang="es-CL" sz="1400" dirty="0" smtClean="0"/>
              <a:t>del presupuesto aprobado por el Congreso.</a:t>
            </a:r>
          </a:p>
          <a:p>
            <a:pPr algn="just"/>
            <a:endParaRPr lang="es-CL" sz="1400" dirty="0" smtClean="0"/>
          </a:p>
          <a:p>
            <a:pPr algn="just"/>
            <a:r>
              <a:rPr lang="es-CL" sz="1400" dirty="0" smtClean="0"/>
              <a:t>De la comparación con las tasas de ejecución del año 2016, se observa una desaceleración en el gasto de este Ministerio en relación al año precedente, excepto a partir de junio dado que la tasa de ejecución supera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410181"/>
            <a:ext cx="8210798" cy="929647"/>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NOVIEMBRE 2016-NOVIEMBRE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a:t>
            </a:r>
            <a:r>
              <a:rPr lang="es-CL" sz="1200" b="1" dirty="0" smtClean="0"/>
              <a:t>inicial, enero-NOVIEMBRE </a:t>
            </a:r>
            <a:r>
              <a:rPr lang="es-CL" sz="1200" b="1" dirty="0"/>
              <a:t>años 2016-2017</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307" y="2204864"/>
            <a:ext cx="389572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4245" y="2204864"/>
            <a:ext cx="406622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2" y="1916832"/>
            <a:ext cx="7673975"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NOVIEMBRE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37" y="1484784"/>
            <a:ext cx="8262119"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NOVIEMBRE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7"/>
            <a:ext cx="8208912" cy="482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700808"/>
            <a:ext cx="77343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2650</TotalTime>
  <Words>1573</Words>
  <Application>Microsoft Office PowerPoint</Application>
  <PresentationFormat>Presentación en pantalla (4:3)</PresentationFormat>
  <Paragraphs>128</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NOVIEMBRE 2017 PARTIDA 07: MINISTERIO DE ECONOMÍA, FOMENTO Y TURISMO</vt:lpstr>
      <vt:lpstr>EJECUCIÓN PRESUPUESTARIA DE GASTOS ACUMULADA A NOVIEMBRE 2017  MINISTERIO DE ECONOMÍA, FOMENTO Y TURISMO</vt:lpstr>
      <vt:lpstr>EJECUCIÓN PRESUPUESTARIA DE GASTOS ACUMULADA A NOVIEMBRE 2017  MINISTERIO DE ECONOMÍA, FOMENTO Y TURISMO</vt:lpstr>
      <vt:lpstr>EJECUCIÓN PRESUPUESTARIA DE GASTOS ACUMULADA A NOVIEMBRE 2017  MINISTERIO DE ECONOMÍA, FOMENTO Y TURISMO</vt:lpstr>
      <vt:lpstr>Ejecución Presupuestaria de Gastos Acumulada a NOVIEMBRE 2016-NOVIEMBRE 2017   MINISTERIO DE ECONOMÍA, FOMENTO Y TURISMO</vt:lpstr>
      <vt:lpstr>EJECUCIÓN PRESUPUESTARIA DE GASTOS ACUMULADA A NOVIEMBRE 2017  PARTIDA 07 MINISTERIO DE ECONOMÍA, FOMENTO Y TURISMO</vt:lpstr>
      <vt:lpstr>EJECUCIÓN PRESUPUESTARIA DE GASTOS ACUMULADA A NOVIEMBRE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193</cp:revision>
  <cp:lastPrinted>2017-06-08T16:20:08Z</cp:lastPrinted>
  <dcterms:created xsi:type="dcterms:W3CDTF">2016-06-23T13:38:47Z</dcterms:created>
  <dcterms:modified xsi:type="dcterms:W3CDTF">2018-01-09T15:18:55Z</dcterms:modified>
</cp:coreProperties>
</file>