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4"/>
  </p:notesMasterIdLst>
  <p:handoutMasterIdLst>
    <p:handoutMasterId r:id="rId25"/>
  </p:handoutMasterIdLst>
  <p:sldIdLst>
    <p:sldId id="256" r:id="rId8"/>
    <p:sldId id="298" r:id="rId9"/>
    <p:sldId id="306" r:id="rId10"/>
    <p:sldId id="309" r:id="rId11"/>
    <p:sldId id="313" r:id="rId12"/>
    <p:sldId id="312" r:id="rId13"/>
    <p:sldId id="314" r:id="rId14"/>
    <p:sldId id="264" r:id="rId15"/>
    <p:sldId id="307" r:id="rId16"/>
    <p:sldId id="263" r:id="rId17"/>
    <p:sldId id="265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6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8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9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NOVIEMBRE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enero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Noviembre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63993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1685"/>
              </p:ext>
            </p:extLst>
          </p:nvPr>
        </p:nvGraphicFramePr>
        <p:xfrm>
          <a:off x="409575" y="1772816"/>
          <a:ext cx="83248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Hoja de cálculo" r:id="rId5" imgW="8324985" imgH="1743075" progId="Excel.Sheet.8">
                  <p:embed/>
                </p:oleObj>
              </mc:Choice>
              <mc:Fallback>
                <p:oleObj name="Hoja de cálculo" r:id="rId5" imgW="8324985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1772816"/>
                        <a:ext cx="832485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0621"/>
              </p:ext>
            </p:extLst>
          </p:nvPr>
        </p:nvGraphicFramePr>
        <p:xfrm>
          <a:off x="414336" y="1749328"/>
          <a:ext cx="8201488" cy="46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Hoja de cálculo" r:id="rId4" imgW="8763000" imgH="5362665" progId="Excel.Sheet.8">
                  <p:embed/>
                </p:oleObj>
              </mc:Choice>
              <mc:Fallback>
                <p:oleObj name="Hoja de cálculo" r:id="rId4" imgW="8763000" imgH="5362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49328"/>
                        <a:ext cx="8201488" cy="46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3042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05755"/>
              </p:ext>
            </p:extLst>
          </p:nvPr>
        </p:nvGraphicFramePr>
        <p:xfrm>
          <a:off x="414336" y="1963388"/>
          <a:ext cx="8201488" cy="427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Hoja de cálculo" r:id="rId4" imgW="7553257" imgH="4600575" progId="Excel.Sheet.8">
                  <p:embed/>
                </p:oleObj>
              </mc:Choice>
              <mc:Fallback>
                <p:oleObj name="Hoja de cálculo" r:id="rId4" imgW="75532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963388"/>
                        <a:ext cx="8201488" cy="4273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00502"/>
              </p:ext>
            </p:extLst>
          </p:nvPr>
        </p:nvGraphicFramePr>
        <p:xfrm>
          <a:off x="414336" y="1772816"/>
          <a:ext cx="82014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Hoja de cálculo" r:id="rId4" imgW="7410585" imgH="3076665" progId="Excel.Sheet.8">
                  <p:embed/>
                </p:oleObj>
              </mc:Choice>
              <mc:Fallback>
                <p:oleObj name="Hoja de cálculo" r:id="rId4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632553"/>
              </p:ext>
            </p:extLst>
          </p:nvPr>
        </p:nvGraphicFramePr>
        <p:xfrm>
          <a:off x="414337" y="1711052"/>
          <a:ext cx="822019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Hoja de cálculo" r:id="rId4" imgW="7953443" imgH="3086100" progId="Excel.Sheet.8">
                  <p:embed/>
                </p:oleObj>
              </mc:Choice>
              <mc:Fallback>
                <p:oleObj name="Hoja de cálculo" r:id="rId4" imgW="79534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11052"/>
                        <a:ext cx="8220198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51214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45347"/>
              </p:ext>
            </p:extLst>
          </p:nvPr>
        </p:nvGraphicFramePr>
        <p:xfrm>
          <a:off x="414337" y="1759049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Hoja de cálculo" r:id="rId4" imgW="7915343" imgH="3686175" progId="Excel.Sheet.8">
                  <p:embed/>
                </p:oleObj>
              </mc:Choice>
              <mc:Fallback>
                <p:oleObj name="Hoja de cálculo" r:id="rId4" imgW="79153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53138"/>
              </p:ext>
            </p:extLst>
          </p:nvPr>
        </p:nvGraphicFramePr>
        <p:xfrm>
          <a:off x="467544" y="1772816"/>
          <a:ext cx="8148279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Hoja de cálculo" r:id="rId4" imgW="7534343" imgH="2619465" progId="Excel.Sheet.8">
                  <p:embed/>
                </p:oleObj>
              </mc:Choice>
              <mc:Fallback>
                <p:oleObj name="Hoja de cálculo" r:id="rId4" imgW="7534343" imgH="2619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90232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noviembre de 2017</a:t>
            </a:r>
            <a:r>
              <a:rPr lang="es-CL" sz="1600" dirty="0" smtClean="0"/>
              <a:t> fue de $77.417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83% </a:t>
            </a:r>
            <a:r>
              <a:rPr lang="es-CL" sz="1600" dirty="0"/>
              <a:t>del Presupuesto </a:t>
            </a:r>
            <a:r>
              <a:rPr lang="es-CL" sz="1600" dirty="0" smtClean="0"/>
              <a:t>Vigente,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Respecto a la Ley Inicial, el gasto acumulado evidenció una </a:t>
            </a:r>
            <a:r>
              <a:rPr lang="es-CL" sz="1600" dirty="0"/>
              <a:t>ejecución </a:t>
            </a:r>
            <a:r>
              <a:rPr lang="es-CL" sz="1600" dirty="0" smtClean="0"/>
              <a:t>mayor en 7 </a:t>
            </a:r>
            <a:r>
              <a:rPr lang="es-CL" sz="1600" dirty="0"/>
              <a:t>puntos </a:t>
            </a:r>
            <a:r>
              <a:rPr lang="es-CL" sz="1600" dirty="0" smtClean="0"/>
              <a:t>porcentuales, al ejercicio presupuestario anterior.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74% de avance presupuestario, con un total gastado de US$165 millones. El año 2016 el porcentaje de gasto llegó a 70%.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de la Deuda:</a:t>
            </a:r>
            <a:r>
              <a:rPr lang="es-MX" sz="1600" dirty="0" smtClean="0">
                <a:solidFill>
                  <a:prstClr val="black"/>
                </a:solidFill>
              </a:rPr>
              <a:t> en miles de pesos, la Ley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Presupuestos 2017 autorizó recursos por $33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noviembre se han incluido recursos adicionales por $1.464 millones destinados a cumplir obligaciones del ejercicio presupuestario anterior (deuda flotante), con una ejecución presupuestaria de $1.495 millones, significando 99% 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privado, al Gobierno Central y para Otras Entidades Públicas, totalizaron desembolsos por $1.041 millones, con 81% de ejecución.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>
                <a:latin typeface="+mn-lt"/>
              </a:rPr>
              <a:t>Registro de Chilenos en el </a:t>
            </a:r>
            <a:r>
              <a:rPr lang="es-CL" sz="1600" b="1" dirty="0" smtClean="0">
                <a:latin typeface="+mn-lt"/>
              </a:rPr>
              <a:t>Exterior</a:t>
            </a:r>
            <a:r>
              <a:rPr lang="es-CL" sz="1600" dirty="0" smtClean="0">
                <a:latin typeface="+mn-lt"/>
              </a:rPr>
              <a:t>, que pretende </a:t>
            </a:r>
            <a:r>
              <a:rPr lang="es-CL" sz="1600" dirty="0" smtClean="0"/>
              <a:t>obtener </a:t>
            </a:r>
            <a:r>
              <a:rPr lang="es-CL" sz="1600" dirty="0"/>
              <a:t>una caracterización demográfica, social, económica y organizacional de la población chilena residente en el extranjero</a:t>
            </a:r>
            <a:r>
              <a:rPr lang="es-CL" sz="1600" dirty="0" smtClean="0"/>
              <a:t>, </a:t>
            </a:r>
            <a:r>
              <a:rPr lang="es-CL" sz="1600" dirty="0" smtClean="0">
                <a:latin typeface="+mn-lt"/>
              </a:rPr>
              <a:t>presentó un avance en pesos de un 50% 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39%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78%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$6.749 millones informan un avance de 78% del gasto.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$5.334 millones (66% de avance presupuestario).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observa el programa Tesis Antárticas con un 0% de gasto a noviembre.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la </a:t>
            </a:r>
            <a:r>
              <a:rPr lang="es-CL" sz="1600" b="1" dirty="0"/>
              <a:t>Agencia de Cooperación Internacional</a:t>
            </a:r>
            <a:r>
              <a:rPr lang="es-CL" sz="1600" dirty="0"/>
              <a:t>, la transferencia al sector privado para “Cooperación Sur-Sur”, presentó una ejecución de recursos de </a:t>
            </a:r>
            <a:r>
              <a:rPr lang="es-CL" sz="1600" dirty="0" smtClean="0"/>
              <a:t>86%, </a:t>
            </a:r>
            <a:r>
              <a:rPr lang="es-CL" sz="1600" dirty="0"/>
              <a:t>con un total gastado de </a:t>
            </a:r>
            <a:r>
              <a:rPr lang="es-CL" sz="1600" dirty="0" smtClean="0"/>
              <a:t>$4.233 </a:t>
            </a:r>
            <a:r>
              <a:rPr lang="es-CL" sz="1600" dirty="0"/>
              <a:t>millones. Esta asignación contiene recursos para becas de postgrado, becas Nelson Mandela, cooperación técnica bilateral y triangular, Alianza del Pacífico, </a:t>
            </a:r>
            <a:r>
              <a:rPr lang="es-CL" sz="1600" dirty="0" smtClean="0"/>
              <a:t>entre otras.</a:t>
            </a: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003400"/>
            <a:ext cx="722471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998637"/>
            <a:ext cx="677386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083792"/>
            <a:ext cx="67183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079029"/>
            <a:ext cx="60166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143995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53258"/>
              </p:ext>
            </p:extLst>
          </p:nvPr>
        </p:nvGraphicFramePr>
        <p:xfrm>
          <a:off x="467545" y="1916832"/>
          <a:ext cx="8140554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Hoja de cálculo" r:id="rId4" imgW="7115243" imgH="2162265" progId="Excel.Sheet.8">
                  <p:embed/>
                </p:oleObj>
              </mc:Choice>
              <mc:Fallback>
                <p:oleObj name="Hoja de cálculo" r:id="rId4" imgW="7115243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82270"/>
              </p:ext>
            </p:extLst>
          </p:nvPr>
        </p:nvGraphicFramePr>
        <p:xfrm>
          <a:off x="467545" y="1916832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Hoja de cálculo" r:id="rId4" imgW="7115243" imgH="2314575" progId="Excel.Sheet.8">
                  <p:embed/>
                </p:oleObj>
              </mc:Choice>
              <mc:Fallback>
                <p:oleObj name="Hoja de cálculo" r:id="rId4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915</Words>
  <Application>Microsoft Office PowerPoint</Application>
  <PresentationFormat>Presentación en pantalla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</vt:lpstr>
      <vt:lpstr>EJECUCIÓN PRESUPUESTARIA DE GASTOS ACUMULADA AL MES DE NOVIEMBRE DE 2017 PARTIDA 06: MINISTERIO DE RELACIONES EXTERIORES</vt:lpstr>
      <vt:lpstr>Ejecución Presupuestaria de Gastos Acumulada al Mes de Noviembre de 2017  Ministerio de Relaciones Exteriores</vt:lpstr>
      <vt:lpstr>Ejecución Presupuestaria de Gastos Acumulada al Mes de Noviembre de 2017  Ministerio de Relaciones Exteriores</vt:lpstr>
      <vt:lpstr>Ejecución Presupuestaria de Gastos Acumulada al Mes de Noviembre de 2017  Ministerio de Relaciones Exteriores</vt:lpstr>
      <vt:lpstr>Ejecución Presupuestaria de Gastos Acumulada al Mes de Noviembre de 2017  Ministerio de Relaciones Exteriores</vt:lpstr>
      <vt:lpstr>Ejecución Presupuestaria de Gastos Acumulada al Mes de Noviembre de 2017  Ministerio de Relaciones Exteriores</vt:lpstr>
      <vt:lpstr>Ejecución Presupuestaria de Gastos Acumulada al Mes de Noviembre de 2017  Ministerio de Relaciones Exteriores</vt:lpstr>
      <vt:lpstr>Ejecución Presupuestaria de Gastos Acumulada al Mes de Noviembre de 2017  Partida 06 Ministerio de Relaciones Exteriores</vt:lpstr>
      <vt:lpstr>Ejecución Presupuestaria de Gastos Acumulada al Mes de Noviembre de 2017  Partida 06 Ministerio de Relaciones Exteriores</vt:lpstr>
      <vt:lpstr>Ejecución Presupuestaria de Gastos Acumulada al Mes de Noviembre de 2017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138</cp:revision>
  <cp:lastPrinted>2016-07-04T14:42:46Z</cp:lastPrinted>
  <dcterms:created xsi:type="dcterms:W3CDTF">2016-06-23T13:38:47Z</dcterms:created>
  <dcterms:modified xsi:type="dcterms:W3CDTF">2018-01-10T21:04:16Z</dcterms:modified>
</cp:coreProperties>
</file>