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298" r:id="rId4"/>
    <p:sldId id="300" r:id="rId5"/>
    <p:sldId id="264" r:id="rId6"/>
    <p:sldId id="301" r:id="rId7"/>
    <p:sldId id="263" r:id="rId8"/>
    <p:sldId id="265" r:id="rId9"/>
    <p:sldId id="269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2" r:id="rId18"/>
    <p:sldId id="280" r:id="rId19"/>
    <p:sldId id="281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7" r:id="rId32"/>
    <p:sldId id="295" r:id="rId33"/>
    <p:sldId id="296" r:id="rId34"/>
    <p:sldId id="303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>
      <p:cViewPr varScale="1">
        <p:scale>
          <a:sx n="110" d="100"/>
          <a:sy n="110" d="100"/>
        </p:scale>
        <p:origin x="160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08-01-2018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08-01-2018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08-01-2018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08-01-2018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08-01-2018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08-01-2018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08-01-2018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08-01-2018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08-01-2018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08-01-2018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08-01-2018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08-01-2018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08-01-2018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08-01-2018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08-01-2018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08-01-2018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08-01-2018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08-01-2018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08-01-2018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08-01-2018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08-01-2018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08-01-2018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08-01-2018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08-01-2018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08-01-2018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08-01-2018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96557328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1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>
                <a:latin typeface="+mn-lt"/>
              </a:rPr>
              <a:t>EJECUCIÓN PRESUPUESTARIA DE GASTOS ACUMULADA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al mes de Noviembre de 2017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Valparaíso, enero 2018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1844875" y="1064930"/>
            <a:ext cx="3771241" cy="349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12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12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24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421450"/>
              </p:ext>
            </p:extLst>
          </p:nvPr>
        </p:nvGraphicFramePr>
        <p:xfrm>
          <a:off x="410078" y="836712"/>
          <a:ext cx="1209594" cy="89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9" name="Imagen de mapa de bits" r:id="rId3" imgW="743054" imgH="523810" progId="PBrush">
                  <p:embed/>
                </p:oleObj>
              </mc:Choice>
              <mc:Fallback>
                <p:oleObj name="Imagen de mapa de bits" r:id="rId3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78" y="836712"/>
                        <a:ext cx="1209594" cy="893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Rectángulo"/>
          <p:cNvSpPr/>
          <p:nvPr/>
        </p:nvSpPr>
        <p:spPr>
          <a:xfrm>
            <a:off x="1547664" y="992922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4000" b="1" kern="1200" dirty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600" b="1" kern="1200" dirty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400" dirty="0"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8428" y="487338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08428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B1A4D41-F448-4319-A471-31F0B6C73D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719647"/>
              </p:ext>
            </p:extLst>
          </p:nvPr>
        </p:nvGraphicFramePr>
        <p:xfrm>
          <a:off x="408428" y="1633539"/>
          <a:ext cx="8216707" cy="3239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Worksheet" r:id="rId3" imgW="8725024" imgH="3591000" progId="Excel.Sheet.12">
                  <p:embed/>
                </p:oleObj>
              </mc:Choice>
              <mc:Fallback>
                <p:oleObj name="Worksheet" r:id="rId3" imgW="8725024" imgH="3591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428" y="1633539"/>
                        <a:ext cx="8216707" cy="3239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6155" y="616530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15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2274A7B-9B0B-42D2-9A36-950CF935D9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319207"/>
              </p:ext>
            </p:extLst>
          </p:nvPr>
        </p:nvGraphicFramePr>
        <p:xfrm>
          <a:off x="414336" y="1556792"/>
          <a:ext cx="8201419" cy="4608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Worksheet" r:id="rId3" imgW="8725024" imgH="4962600" progId="Excel.Sheet.12">
                  <p:embed/>
                </p:oleObj>
              </mc:Choice>
              <mc:Fallback>
                <p:oleObj name="Worksheet" r:id="rId3" imgW="8725024" imgH="4962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556792"/>
                        <a:ext cx="8201419" cy="4608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9124" y="606846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3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4A5A20A-0B6E-45CE-8AC9-BAB135D169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955835"/>
              </p:ext>
            </p:extLst>
          </p:nvPr>
        </p:nvGraphicFramePr>
        <p:xfrm>
          <a:off x="414336" y="1656668"/>
          <a:ext cx="8210799" cy="4411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Worksheet" r:id="rId3" imgW="8725024" imgH="5114880" progId="Excel.Sheet.12">
                  <p:embed/>
                </p:oleObj>
              </mc:Choice>
              <mc:Fallback>
                <p:oleObj name="Worksheet" r:id="rId3" imgW="8725024" imgH="51148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4411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45306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199094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3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DF70153-721F-41BD-B332-DC526D65B6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579663"/>
              </p:ext>
            </p:extLst>
          </p:nvPr>
        </p:nvGraphicFramePr>
        <p:xfrm>
          <a:off x="414336" y="1654434"/>
          <a:ext cx="8210799" cy="3798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Worksheet" r:id="rId3" imgW="8725024" imgH="4352940" progId="Excel.Sheet.12">
                  <p:embed/>
                </p:oleObj>
              </mc:Choice>
              <mc:Fallback>
                <p:oleObj name="Worksheet" r:id="rId3" imgW="8725024" imgH="43529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4434"/>
                        <a:ext cx="8210799" cy="3798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274889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3 de 3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E180BB7-3721-4A61-B766-18DC21625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886539"/>
              </p:ext>
            </p:extLst>
          </p:nvPr>
        </p:nvGraphicFramePr>
        <p:xfrm>
          <a:off x="414336" y="1656669"/>
          <a:ext cx="8210799" cy="263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Worksheet" r:id="rId3" imgW="8725024" imgH="2790720" progId="Excel.Sheet.12">
                  <p:embed/>
                </p:oleObj>
              </mc:Choice>
              <mc:Fallback>
                <p:oleObj name="Worksheet" r:id="rId3" imgW="8725024" imgH="27907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2636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645574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9D1B041-1F03-457C-A8D8-4F037E25AB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770161"/>
              </p:ext>
            </p:extLst>
          </p:nvPr>
        </p:nvGraphicFramePr>
        <p:xfrm>
          <a:off x="457199" y="1556792"/>
          <a:ext cx="8167935" cy="4905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Worksheet" r:id="rId3" imgW="8725024" imgH="6067440" progId="Excel.Sheet.12">
                  <p:embed/>
                </p:oleObj>
              </mc:Choice>
              <mc:Fallback>
                <p:oleObj name="Worksheet" r:id="rId3" imgW="8725024" imgH="60674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199" y="1556792"/>
                        <a:ext cx="8167935" cy="4905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93305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9F62B40-831F-40CA-B3D1-60F8FEEF0B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299550"/>
              </p:ext>
            </p:extLst>
          </p:nvPr>
        </p:nvGraphicFramePr>
        <p:xfrm>
          <a:off x="414336" y="1656668"/>
          <a:ext cx="8210799" cy="227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Worksheet" r:id="rId3" imgW="8686935" imgH="2600370" progId="Excel.Sheet.12">
                  <p:embed/>
                </p:oleObj>
              </mc:Choice>
              <mc:Fallback>
                <p:oleObj name="Worksheet" r:id="rId3" imgW="8686935" imgH="26003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2276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37321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1E2B109-0ADD-49B1-88AC-1BA98B1549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820441"/>
              </p:ext>
            </p:extLst>
          </p:nvPr>
        </p:nvGraphicFramePr>
        <p:xfrm>
          <a:off x="414337" y="1556793"/>
          <a:ext cx="8210798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Worksheet" r:id="rId3" imgW="8401134" imgH="4238730" progId="Excel.Sheet.12">
                  <p:embed/>
                </p:oleObj>
              </mc:Choice>
              <mc:Fallback>
                <p:oleObj name="Worksheet" r:id="rId3" imgW="8401134" imgH="4238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556793"/>
                        <a:ext cx="8210798" cy="3816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01128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 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CBFE219-241E-4F7C-8E28-EAFE02C0DB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877660"/>
              </p:ext>
            </p:extLst>
          </p:nvPr>
        </p:nvGraphicFramePr>
        <p:xfrm>
          <a:off x="414336" y="1868117"/>
          <a:ext cx="8210800" cy="214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Worksheet" r:id="rId3" imgW="8401134" imgH="2409750" progId="Excel.Sheet.12">
                  <p:embed/>
                </p:oleObj>
              </mc:Choice>
              <mc:Fallback>
                <p:oleObj name="Worksheet" r:id="rId3" imgW="8401134" imgH="2409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8117"/>
                        <a:ext cx="8210800" cy="2143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58641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 Servicio Nacional para Prevención y Rehabilitación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3817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98F26E2-168C-4979-A6E6-88F6817C69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5912"/>
              </p:ext>
            </p:extLst>
          </p:nvPr>
        </p:nvGraphicFramePr>
        <p:xfrm>
          <a:off x="500063" y="1817588"/>
          <a:ext cx="8125071" cy="376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Worksheet" r:id="rId3" imgW="8896288" imgH="4314870" progId="Excel.Sheet.12">
                  <p:embed/>
                </p:oleObj>
              </mc:Choice>
              <mc:Fallback>
                <p:oleObj name="Worksheet" r:id="rId3" imgW="8896288" imgH="43148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063" y="1817588"/>
                        <a:ext cx="8125071" cy="3768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412776"/>
            <a:ext cx="8229600" cy="5112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>
                <a:latin typeface="+mn-lt"/>
              </a:rPr>
              <a:t>Para el año 2017 la Partida presenta un presupuesto aprobado de </a:t>
            </a:r>
            <a:r>
              <a:rPr lang="es-CL" sz="1600" b="1" dirty="0">
                <a:latin typeface="+mn-lt"/>
              </a:rPr>
              <a:t>$3.193.982 millones</a:t>
            </a:r>
            <a:r>
              <a:rPr lang="es-CL" sz="1600" dirty="0">
                <a:latin typeface="+mn-lt"/>
              </a:rPr>
              <a:t>, de los cuales un 39% se destina a gastos en personal, un 21% a iniciativas de inversión, un 20% a transferencias de capital, mientras que un 20% al resto de los subtítulos.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>
                <a:latin typeface="+mn-lt"/>
              </a:rPr>
              <a:t>La ejecución del Ministerio, de</a:t>
            </a:r>
            <a:r>
              <a:rPr lang="es-CL" sz="1600" dirty="0"/>
              <a:t>l mes de noviembre </a:t>
            </a:r>
            <a:r>
              <a:rPr lang="es-CL" sz="1600" dirty="0">
                <a:latin typeface="+mn-lt"/>
              </a:rPr>
              <a:t>ascendió a </a:t>
            </a:r>
            <a:r>
              <a:rPr lang="es-CL" sz="1600" b="1" dirty="0">
                <a:latin typeface="+mn-lt"/>
              </a:rPr>
              <a:t>$254.482 millones</a:t>
            </a:r>
            <a:r>
              <a:rPr lang="es-CL" sz="1600" dirty="0">
                <a:latin typeface="+mn-lt"/>
              </a:rPr>
              <a:t>, es decir, un </a:t>
            </a:r>
            <a:r>
              <a:rPr lang="es-CL" sz="1600" b="1" dirty="0">
                <a:latin typeface="+mn-lt"/>
              </a:rPr>
              <a:t>8%</a:t>
            </a:r>
            <a:r>
              <a:rPr lang="es-CL" sz="1600" dirty="0">
                <a:latin typeface="+mn-lt"/>
              </a:rPr>
              <a:t> respecto de la ley inicial.  La ejecución acumulada al mes de noviembre ascendió a </a:t>
            </a:r>
            <a:r>
              <a:rPr lang="es-CL" sz="1600" b="1" dirty="0">
                <a:latin typeface="+mn-lt"/>
              </a:rPr>
              <a:t>$2.817.145 millones</a:t>
            </a:r>
            <a:r>
              <a:rPr lang="es-CL" sz="1600" dirty="0">
                <a:latin typeface="+mn-lt"/>
              </a:rPr>
              <a:t>, equivalente a un </a:t>
            </a:r>
            <a:r>
              <a:rPr lang="es-CL" sz="1600" b="1" dirty="0">
                <a:latin typeface="+mn-lt"/>
              </a:rPr>
              <a:t>84,3%</a:t>
            </a:r>
            <a:r>
              <a:rPr lang="es-CL" sz="1600" dirty="0">
                <a:latin typeface="+mn-lt"/>
              </a:rPr>
              <a:t> del presupuesto vigente y un </a:t>
            </a:r>
            <a:r>
              <a:rPr lang="es-CL" sz="1600" b="1" dirty="0">
                <a:latin typeface="+mn-lt"/>
              </a:rPr>
              <a:t>88,2%</a:t>
            </a:r>
            <a:r>
              <a:rPr lang="es-CL" sz="1600" dirty="0">
                <a:latin typeface="+mn-lt"/>
              </a:rPr>
              <a:t> del presupuesto inicial, manteniendo la tendencia registrada durante el ejercicio presupuestario anterior.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/>
              <a:t>Respecto a los aumentos y disminuciones al presupuesto inicial, la Partida presenta </a:t>
            </a:r>
            <a:r>
              <a:rPr lang="es-CL" sz="1600" dirty="0">
                <a:latin typeface="+mn-lt"/>
              </a:rPr>
              <a:t>al mes de noviembre de 2017 </a:t>
            </a:r>
            <a:r>
              <a:rPr lang="es-CL" sz="1600" dirty="0"/>
              <a:t>un aumento consolidado del </a:t>
            </a:r>
            <a:r>
              <a:rPr lang="es-CL" sz="1600" b="1" dirty="0"/>
              <a:t>$146.153 millones</a:t>
            </a:r>
            <a:r>
              <a:rPr lang="es-CL" sz="1600" dirty="0"/>
              <a:t>.  Lo que se traduce en incrementos en la mayoría de sus subtítulos, destacando por su monto los subtítulos 24 “transferencias corrientes”, con $95.138 millones; 34 “servicio de la deuda”, con $58.717 millones; 29 “adquisición de activos no financieros”, con $24.987 millones; y, el subtítulo 21 “gastos en personal”, con $22.716 millones.</a:t>
            </a:r>
          </a:p>
        </p:txBody>
      </p:sp>
    </p:spTree>
    <p:extLst>
      <p:ext uri="{BB962C8B-B14F-4D97-AF65-F5344CB8AC3E}">
        <p14:creationId xmlns:p14="http://schemas.microsoft.com/office/powerpoint/2010/main" val="320506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50493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511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53EA691-66B4-47D5-8CE5-757A40FEF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066472"/>
              </p:ext>
            </p:extLst>
          </p:nvPr>
        </p:nvGraphicFramePr>
        <p:xfrm>
          <a:off x="499889" y="1656669"/>
          <a:ext cx="8032551" cy="3848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Worksheet" r:id="rId3" imgW="8924922" imgH="4238730" progId="Excel.Sheet.12">
                  <p:embed/>
                </p:oleObj>
              </mc:Choice>
              <mc:Fallback>
                <p:oleObj name="Worksheet" r:id="rId3" imgW="8924922" imgH="4238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9889" y="1656669"/>
                        <a:ext cx="8032551" cy="3848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08518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97A5FFE-83CE-4E15-8507-F9AD936AA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380933"/>
              </p:ext>
            </p:extLst>
          </p:nvPr>
        </p:nvGraphicFramePr>
        <p:xfrm>
          <a:off x="500064" y="1556792"/>
          <a:ext cx="8125071" cy="3528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Worksheet" r:id="rId3" imgW="8924922" imgH="3781350" progId="Excel.Sheet.12">
                  <p:embed/>
                </p:oleObj>
              </mc:Choice>
              <mc:Fallback>
                <p:oleObj name="Worksheet" r:id="rId3" imgW="8924922" imgH="37813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064" y="1556792"/>
                        <a:ext cx="8125071" cy="3528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403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3573017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32CCF5A-401F-4575-8D6D-3DB1F79BB1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69040"/>
              </p:ext>
            </p:extLst>
          </p:nvPr>
        </p:nvGraphicFramePr>
        <p:xfrm>
          <a:off x="467544" y="1656669"/>
          <a:ext cx="8157591" cy="1962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Worksheet" r:id="rId3" imgW="8924922" imgH="2028780" progId="Excel.Sheet.12">
                  <p:embed/>
                </p:oleObj>
              </mc:Choice>
              <mc:Fallback>
                <p:oleObj name="Worksheet" r:id="rId3" imgW="8924922" imgH="2028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656669"/>
                        <a:ext cx="8157591" cy="1962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507" y="348458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1FADA2E-774E-465D-9F91-40D9056057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531693"/>
              </p:ext>
            </p:extLst>
          </p:nvPr>
        </p:nvGraphicFramePr>
        <p:xfrm>
          <a:off x="414336" y="1656668"/>
          <a:ext cx="8210799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Worksheet" r:id="rId3" imgW="8924922" imgH="1838430" progId="Excel.Sheet.12">
                  <p:embed/>
                </p:oleObj>
              </mc:Choice>
              <mc:Fallback>
                <p:oleObj name="Worksheet" r:id="rId3" imgW="8924922" imgH="18384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94116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5EFD480-007F-4994-BA89-7B624A8E0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13384"/>
              </p:ext>
            </p:extLst>
          </p:nvPr>
        </p:nvGraphicFramePr>
        <p:xfrm>
          <a:off x="467544" y="1656669"/>
          <a:ext cx="8157591" cy="328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Worksheet" r:id="rId3" imgW="8924922" imgH="3819420" progId="Excel.Sheet.12">
                  <p:embed/>
                </p:oleObj>
              </mc:Choice>
              <mc:Fallback>
                <p:oleObj name="Worksheet" r:id="rId3" imgW="8924922" imgH="38194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656669"/>
                        <a:ext cx="8157591" cy="328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013177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0204CE2-CA8C-47D8-BF1F-8A98776997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384031"/>
              </p:ext>
            </p:extLst>
          </p:nvPr>
        </p:nvGraphicFramePr>
        <p:xfrm>
          <a:off x="414337" y="1868117"/>
          <a:ext cx="8201488" cy="3145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" name="Worksheet" r:id="rId3" imgW="9001100" imgH="3552930" progId="Excel.Sheet.12">
                  <p:embed/>
                </p:oleObj>
              </mc:Choice>
              <mc:Fallback>
                <p:oleObj name="Worksheet" r:id="rId3" imgW="9001100" imgH="3552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868117"/>
                        <a:ext cx="8201488" cy="3145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18725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653A4EA-66F0-4E31-9880-CFED9D1B80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573465"/>
              </p:ext>
            </p:extLst>
          </p:nvPr>
        </p:nvGraphicFramePr>
        <p:xfrm>
          <a:off x="500064" y="1556793"/>
          <a:ext cx="8125071" cy="36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Worksheet" r:id="rId3" imgW="9001100" imgH="3933900" progId="Excel.Sheet.12">
                  <p:embed/>
                </p:oleObj>
              </mc:Choice>
              <mc:Fallback>
                <p:oleObj name="Worksheet" r:id="rId3" imgW="9001100" imgH="3933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064" y="1556793"/>
                        <a:ext cx="8125071" cy="3630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658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350296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dólares americanos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EE3DA05-6E17-4B9A-B58E-532B53125A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665906"/>
              </p:ext>
            </p:extLst>
          </p:nvPr>
        </p:nvGraphicFramePr>
        <p:xfrm>
          <a:off x="428625" y="1656668"/>
          <a:ext cx="8103815" cy="184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" name="Worksheet" r:id="rId3" imgW="9001100" imgH="2028780" progId="Excel.Sheet.12">
                  <p:embed/>
                </p:oleObj>
              </mc:Choice>
              <mc:Fallback>
                <p:oleObj name="Worksheet" r:id="rId3" imgW="9001100" imgH="2028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625" y="1656668"/>
                        <a:ext cx="8103815" cy="1846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613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86104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6781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4D3CEFE-8840-4A8E-9B9A-CC8D43A2DB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912578"/>
              </p:ext>
            </p:extLst>
          </p:nvPr>
        </p:nvGraphicFramePr>
        <p:xfrm>
          <a:off x="414336" y="1659012"/>
          <a:ext cx="8177460" cy="2202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Worksheet" r:id="rId3" imgW="8210421" imgH="2409750" progId="Excel.Sheet.12">
                  <p:embed/>
                </p:oleObj>
              </mc:Choice>
              <mc:Fallback>
                <p:oleObj name="Worksheet" r:id="rId3" imgW="8210421" imgH="2409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9012"/>
                        <a:ext cx="8177460" cy="2202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690" y="5949280"/>
            <a:ext cx="8406135" cy="3426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DE37E82-6CBB-4E68-846F-BF299F646B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304556"/>
              </p:ext>
            </p:extLst>
          </p:nvPr>
        </p:nvGraphicFramePr>
        <p:xfrm>
          <a:off x="414336" y="1656668"/>
          <a:ext cx="8210799" cy="42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Worksheet" r:id="rId3" imgW="8772567" imgH="4886460" progId="Excel.Sheet.12">
                  <p:embed/>
                </p:oleObj>
              </mc:Choice>
              <mc:Fallback>
                <p:oleObj name="Worksheet" r:id="rId3" imgW="8772567" imgH="4886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429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268760"/>
            <a:ext cx="8229600" cy="5112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>
                <a:latin typeface="+mn-lt"/>
              </a:rPr>
              <a:t>Mientras que “transferencia de capital” es el único subtítulo que presentó reducciones en su presupuesto con un </a:t>
            </a:r>
            <a:r>
              <a:rPr lang="es-CL" sz="1600" b="1" dirty="0">
                <a:latin typeface="+mn-lt"/>
              </a:rPr>
              <a:t>12,6</a:t>
            </a:r>
            <a:r>
              <a:rPr lang="es-CL" sz="1600" b="1" dirty="0"/>
              <a:t>%</a:t>
            </a:r>
            <a:r>
              <a:rPr lang="es-CL" sz="1600" dirty="0"/>
              <a:t> ($80.429 millones)</a:t>
            </a:r>
            <a:r>
              <a:rPr lang="es-CL" sz="1600" dirty="0">
                <a:latin typeface="+mn-lt"/>
              </a:rPr>
              <a:t>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En cuanto a los capítulos, </a:t>
            </a:r>
            <a:r>
              <a:rPr lang="es-CL" sz="1600" b="1" dirty="0"/>
              <a:t>el 82% </a:t>
            </a:r>
            <a:r>
              <a:rPr lang="es-CL" sz="1600" dirty="0"/>
              <a:t>del presupuesto inicial, se concentra en la </a:t>
            </a:r>
            <a:r>
              <a:rPr lang="es-CL" sz="1600" b="1" dirty="0"/>
              <a:t>Subsecretaría de Desarrollo Regional y Administrativo, Carabineros de Chile </a:t>
            </a:r>
            <a:r>
              <a:rPr lang="es-CL" sz="1600" dirty="0"/>
              <a:t>y </a:t>
            </a:r>
            <a:r>
              <a:rPr lang="es-CL" sz="1600" b="1" dirty="0"/>
              <a:t>los Gobiernos Regionales</a:t>
            </a:r>
            <a:r>
              <a:rPr lang="es-CL" sz="1600" dirty="0"/>
              <a:t> (que representan a su vez el 19%, 31% y 32% respectivamente), los que al mes de noviembre alcanzaron niveles de ejecución de </a:t>
            </a:r>
            <a:r>
              <a:rPr lang="es-CL" sz="1600" b="1" dirty="0"/>
              <a:t>81,9%, 90,3% y 79,2% respectivamente</a:t>
            </a:r>
            <a:r>
              <a:rPr lang="es-CL" sz="1600" dirty="0"/>
              <a:t>, todos calculados respecto al presupuesto vigente.  Respecto a la erogación en los Gobiernos Regionales, todos presentaron una ejecución inferior a la registrada en igual periodo del año anterior.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La </a:t>
            </a:r>
            <a:r>
              <a:rPr lang="es-CL" sz="1600" b="1" dirty="0"/>
              <a:t>Subsecretaría del Interior</a:t>
            </a:r>
            <a:r>
              <a:rPr lang="es-CL" sz="1600" dirty="0"/>
              <a:t> es el programa que presenta el </a:t>
            </a:r>
            <a:r>
              <a:rPr lang="es-CL" sz="1600" b="1" dirty="0"/>
              <a:t>mayor avance con un 103,3%</a:t>
            </a:r>
            <a:r>
              <a:rPr lang="es-CL" sz="1600" dirty="0"/>
              <a:t>, explicado por el nivel de gasto en las transferencias corrientes que al mes de noviembre presenta una ejecución de </a:t>
            </a:r>
            <a:r>
              <a:rPr lang="es-CL" sz="1600" b="1" dirty="0"/>
              <a:t>106,8%, </a:t>
            </a:r>
            <a:r>
              <a:rPr lang="es-CL" sz="1600" dirty="0"/>
              <a:t>representando a su vez el 78,4% del presupuesto vigente de la Subsecretaría, </a:t>
            </a:r>
            <a:r>
              <a:rPr lang="es-CL" sz="1600" b="1" u="sng" dirty="0"/>
              <a:t>debido a los mayores incrementos derivados de las emergencias vividas en el país ($88.323 millones), faltado por decretar un incremento de $12.717 millones</a:t>
            </a:r>
            <a:r>
              <a:rPr lang="es-CL" sz="1600" dirty="0"/>
              <a:t>.</a:t>
            </a:r>
            <a:endParaRPr lang="es-CL" sz="1600" b="1" u="sng" dirty="0"/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Mientras que el </a:t>
            </a:r>
            <a:r>
              <a:rPr lang="es-CL" sz="1600" b="1" dirty="0"/>
              <a:t>Fondo Social </a:t>
            </a:r>
            <a:r>
              <a:rPr lang="es-CL" sz="1600" dirty="0"/>
              <a:t>es el que presenta la </a:t>
            </a:r>
            <a:r>
              <a:rPr lang="es-CL" sz="1600" b="1" dirty="0"/>
              <a:t>ejecución menor, con un gasto de 69,9%</a:t>
            </a:r>
            <a:r>
              <a:rPr lang="es-CL" sz="1600" dirty="0"/>
              <a:t>.</a:t>
            </a:r>
            <a:endParaRPr lang="es-CL" sz="1600" b="1" u="sng" dirty="0"/>
          </a:p>
        </p:txBody>
      </p:sp>
    </p:spTree>
    <p:extLst>
      <p:ext uri="{BB962C8B-B14F-4D97-AF65-F5344CB8AC3E}">
        <p14:creationId xmlns:p14="http://schemas.microsoft.com/office/powerpoint/2010/main" val="144365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797152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C286C8A-2D38-4170-802F-E2EB7C1F13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467909"/>
              </p:ext>
            </p:extLst>
          </p:nvPr>
        </p:nvGraphicFramePr>
        <p:xfrm>
          <a:off x="539552" y="1656669"/>
          <a:ext cx="7992888" cy="3140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656669"/>
                        <a:ext cx="7992888" cy="3140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01776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01: Gastos de Funcionamiento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28E8C31-1270-4A77-8895-B01A921F76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47238"/>
              </p:ext>
            </p:extLst>
          </p:nvPr>
        </p:nvGraphicFramePr>
        <p:xfrm>
          <a:off x="500063" y="1840235"/>
          <a:ext cx="8032377" cy="3177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3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063" y="1840235"/>
                        <a:ext cx="8032377" cy="3177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86916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02 y 03: Inversión Regional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287A334-F979-4DB9-AA89-F20F8F9505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436859"/>
              </p:ext>
            </p:extLst>
          </p:nvPr>
        </p:nvGraphicFramePr>
        <p:xfrm>
          <a:off x="500063" y="1656669"/>
          <a:ext cx="8032377" cy="3212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7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063" y="1656669"/>
                        <a:ext cx="8032377" cy="3212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95602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Presupuestaria de Gastos Acumulada al Mes de Noviembre 2016 - 2017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02 y 03: Inversión Regional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504ED3D3-87AF-4353-BD51-9241A0D68508}"/>
              </a:ext>
            </a:extLst>
          </p:cNvPr>
          <p:cNvSpPr txBox="1">
            <a:spLocks/>
          </p:cNvSpPr>
          <p:nvPr/>
        </p:nvSpPr>
        <p:spPr>
          <a:xfrm>
            <a:off x="389453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Comportamiento de la Ejecución Presupuestaria de los GORES a Noviembre de 2016 - 2017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25C634-C54B-4925-B256-44D4087D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59" y="1785386"/>
            <a:ext cx="7108552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39551" y="414908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7" y="119937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AD9B48D-6204-47B5-AF45-81DEF4E4CC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063922"/>
              </p:ext>
            </p:extLst>
          </p:nvPr>
        </p:nvGraphicFramePr>
        <p:xfrm>
          <a:off x="539551" y="1654713"/>
          <a:ext cx="7848873" cy="2494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Worksheet" r:id="rId3" imgW="8315232" imgH="2981340" progId="Excel.Sheet.12">
                  <p:embed/>
                </p:oleObj>
              </mc:Choice>
              <mc:Fallback>
                <p:oleObj name="Worksheet" r:id="rId3" imgW="8315232" imgH="29813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1" y="1654713"/>
                        <a:ext cx="7848873" cy="2494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7" y="450912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6224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Comportamiento de la Ejecución Presupuestaria de la Partida 2016 - 2017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F224F1-4A88-474D-B0F2-155B0B295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978675"/>
            <a:ext cx="4104457" cy="25202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E41E3E2-1D76-41EC-888C-1A8EE9E56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320" y="1978675"/>
            <a:ext cx="3962504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6" y="548680"/>
            <a:ext cx="82107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Ejecución Presupuestaria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Gastos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Acumulada al mes de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Noviembre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de 2017 </a:t>
            </a:r>
            <a:b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Partida 05, Resumen por Capítulos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8" name="3 Marcador de pie de página"/>
          <p:cNvSpPr txBox="1">
            <a:spLocks/>
          </p:cNvSpPr>
          <p:nvPr/>
        </p:nvSpPr>
        <p:spPr>
          <a:xfrm>
            <a:off x="414336" y="6173787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A5351B9-3924-41EC-9F99-E0B0C73EF1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392751"/>
              </p:ext>
            </p:extLst>
          </p:nvPr>
        </p:nvGraphicFramePr>
        <p:xfrm>
          <a:off x="414335" y="1656668"/>
          <a:ext cx="8210799" cy="4517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Worksheet" r:id="rId4" imgW="10344201" imgH="4695840" progId="Excel.Sheet.12">
                  <p:embed/>
                </p:oleObj>
              </mc:Choice>
              <mc:Fallback>
                <p:oleObj name="Worksheet" r:id="rId4" imgW="10344201" imgH="46958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335" y="1656668"/>
                        <a:ext cx="8210799" cy="4517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23528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6224" y="119675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7880C8D-B56A-42C8-8AF4-3E93E544C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846267"/>
              </p:ext>
            </p:extLst>
          </p:nvPr>
        </p:nvGraphicFramePr>
        <p:xfrm>
          <a:off x="447675" y="1652093"/>
          <a:ext cx="8168149" cy="4796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Worksheet" r:id="rId3" imgW="8210421" imgH="6524550" progId="Excel.Sheet.12">
                  <p:embed/>
                </p:oleObj>
              </mc:Choice>
              <mc:Fallback>
                <p:oleObj name="Worksheet" r:id="rId3" imgW="8210421" imgH="65245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675" y="1652093"/>
                        <a:ext cx="8168149" cy="4796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229201"/>
            <a:ext cx="8406135" cy="365125"/>
          </a:xfrm>
        </p:spPr>
        <p:txBody>
          <a:bodyPr/>
          <a:lstStyle/>
          <a:p>
            <a:r>
              <a:rPr lang="es-CL" sz="1100" b="1" dirty="0"/>
              <a:t>Fuente</a:t>
            </a:r>
            <a:r>
              <a:rPr lang="es-CL" sz="110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6E150EE-2354-4CC7-812F-EB5CFD157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67628"/>
              </p:ext>
            </p:extLst>
          </p:nvPr>
        </p:nvGraphicFramePr>
        <p:xfrm>
          <a:off x="414336" y="1656668"/>
          <a:ext cx="8201488" cy="3572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Worksheet" r:id="rId3" imgW="8420044" imgH="3857760" progId="Excel.Sheet.12">
                  <p:embed/>
                </p:oleObj>
              </mc:Choice>
              <mc:Fallback>
                <p:oleObj name="Worksheet" r:id="rId3" imgW="8420044" imgH="38577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01488" cy="3572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78469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Noviembre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7BA78C9-5079-4426-B78D-0C38170E00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957669"/>
              </p:ext>
            </p:extLst>
          </p:nvPr>
        </p:nvGraphicFramePr>
        <p:xfrm>
          <a:off x="414336" y="1772816"/>
          <a:ext cx="8210799" cy="4675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Worksheet" r:id="rId3" imgW="8725024" imgH="6410340" progId="Excel.Sheet.12">
                  <p:embed/>
                </p:oleObj>
              </mc:Choice>
              <mc:Fallback>
                <p:oleObj name="Worksheet" r:id="rId3" imgW="8725024" imgH="64103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772816"/>
                        <a:ext cx="8210799" cy="4675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3094</TotalTime>
  <Words>1435</Words>
  <Application>Microsoft Office PowerPoint</Application>
  <PresentationFormat>Presentación en pantalla (4:3)</PresentationFormat>
  <Paragraphs>138</Paragraphs>
  <Slides>33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Andalus</vt:lpstr>
      <vt:lpstr>Arial</vt:lpstr>
      <vt:lpstr>Calibri</vt:lpstr>
      <vt:lpstr>Times New Roman</vt:lpstr>
      <vt:lpstr>Verdana</vt:lpstr>
      <vt:lpstr>1_Tema de Office</vt:lpstr>
      <vt:lpstr>Tema de Office</vt:lpstr>
      <vt:lpstr>Imagen de mapa de bits</vt:lpstr>
      <vt:lpstr>Hoja de cálculo de Microsoft Excel</vt:lpstr>
      <vt:lpstr>EJECUCIÓN PRESUPUESTARIA DE GASTOS ACUMULADA al mes de Noviembre de 2017 Partida 05: MINISTERIO DEL INTERIOR Y SEGURIDAD PÚBLICA</vt:lpstr>
      <vt:lpstr>Ejecución Presupuestaria de Gastos Acumulada al Mes de Noviembre de 2017  Ministerio del Interior y Seguridad Pública</vt:lpstr>
      <vt:lpstr>Ejecución Presupuestaria de Gastos Acumulada al Mes de Noviembre de 2017  Ministerio del Interior y Seguridad Pública</vt:lpstr>
      <vt:lpstr>Ejecución Presupuestaria de Gastos Acumulada al Mes de Noviembre de 2017  Ministerio del Interior y Seguridad Pública</vt:lpstr>
      <vt:lpstr>Ejecución Presupuestaria de Gastos Acumulada al Mes de Noviembre de 2017  Ministerio del Interior y Seguridad Pública</vt:lpstr>
      <vt:lpstr>Ejecución Presupuestaria de Gastos Acumulada al mes de Noviembre de 2017  Partida 05, Resumen por Capítulos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rodrigo ruiz</cp:lastModifiedBy>
  <cp:revision>184</cp:revision>
  <cp:lastPrinted>2017-06-20T21:34:02Z</cp:lastPrinted>
  <dcterms:created xsi:type="dcterms:W3CDTF">2016-06-23T13:38:47Z</dcterms:created>
  <dcterms:modified xsi:type="dcterms:W3CDTF">2018-01-08T18:18:40Z</dcterms:modified>
</cp:coreProperties>
</file>