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8"/>
  </p:notesMasterIdLst>
  <p:handoutMasterIdLst>
    <p:handoutMasterId r:id="rId9"/>
  </p:handoutMasterIdLst>
  <p:sldIdLst>
    <p:sldId id="256" r:id="rId3"/>
    <p:sldId id="298" r:id="rId4"/>
    <p:sldId id="299" r:id="rId5"/>
    <p:sldId id="264" r:id="rId6"/>
    <p:sldId id="265" r:id="rId7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2" y="-6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Mensual</a:t>
            </a:r>
          </a:p>
        </c:rich>
      </c:tx>
      <c:layout>
        <c:manualLayout>
          <c:xMode val="edge"/>
          <c:yMode val="edge"/>
          <c:x val="0.30336811023622046"/>
          <c:y val="1.282051282051282E-2"/>
        </c:manualLayout>
      </c:layout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'Sec. y Adm.'!$Y$35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-1.1111111111111112E-2"/>
                  <c:y val="4.074027010566397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7222222222222221E-2"/>
                  <c:y val="8.44444444444444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2222222222222223E-2"/>
                  <c:y val="8.88888888888888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0555555555555555E-2"/>
                  <c:y val="2.51282051282051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3888888888888888E-2"/>
                  <c:y val="4.44444444444444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3888888888888788E-2"/>
                  <c:y val="-8.88888888888888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Adm.'!$Z$34:$AJ$34</c:f>
              <c:strCache>
                <c:ptCount val="11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</c:strCache>
            </c:strRef>
          </c:cat>
          <c:val>
            <c:numRef>
              <c:f>'Sec. y Adm.'!$Z$35:$AJ$35</c:f>
              <c:numCache>
                <c:formatCode>0.0%</c:formatCode>
                <c:ptCount val="11"/>
                <c:pt idx="0">
                  <c:v>9.5475404293442631E-2</c:v>
                </c:pt>
                <c:pt idx="1">
                  <c:v>6.5899168960354984E-2</c:v>
                </c:pt>
                <c:pt idx="2">
                  <c:v>8.1531030835434115E-2</c:v>
                </c:pt>
                <c:pt idx="3">
                  <c:v>0.12256998333693025</c:v>
                </c:pt>
                <c:pt idx="4">
                  <c:v>7.2707203091704795E-2</c:v>
                </c:pt>
                <c:pt idx="5">
                  <c:v>0.11284843240615068</c:v>
                </c:pt>
                <c:pt idx="6">
                  <c:v>6.9138380919469375E-2</c:v>
                </c:pt>
                <c:pt idx="7">
                  <c:v>8.8023021202567026E-2</c:v>
                </c:pt>
                <c:pt idx="8">
                  <c:v>0.12751006373090337</c:v>
                </c:pt>
                <c:pt idx="9">
                  <c:v>8.4152782938294646E-2</c:v>
                </c:pt>
                <c:pt idx="10">
                  <c:v>7.3944804544112175E-2</c:v>
                </c:pt>
              </c:numCache>
            </c:numRef>
          </c:val>
        </c:ser>
        <c:ser>
          <c:idx val="1"/>
          <c:order val="1"/>
          <c:tx>
            <c:strRef>
              <c:f>'Sec. y Adm.'!$Y$36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944444444444444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50000000000000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222222222222222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5000000000000001E-2"/>
                  <c:y val="1.21367521367521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-1.333333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2.2222222222222223E-2"/>
                  <c:y val="4.44444444444444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2.5000000000000001E-2"/>
                  <c:y val="1.333333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Adm.'!$Z$34:$AJ$34</c:f>
              <c:strCache>
                <c:ptCount val="11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</c:strCache>
            </c:strRef>
          </c:cat>
          <c:val>
            <c:numRef>
              <c:f>'Sec. y Adm.'!$Z$36:$AJ$36</c:f>
              <c:numCache>
                <c:formatCode>0.0%</c:formatCode>
                <c:ptCount val="11"/>
                <c:pt idx="0">
                  <c:v>8.9476123568950225E-2</c:v>
                </c:pt>
                <c:pt idx="1">
                  <c:v>6.5707699884118176E-2</c:v>
                </c:pt>
                <c:pt idx="2">
                  <c:v>8.8794923058209005E-2</c:v>
                </c:pt>
                <c:pt idx="3">
                  <c:v>9.8165361160999665E-2</c:v>
                </c:pt>
                <c:pt idx="4">
                  <c:v>7.4415448730846517E-2</c:v>
                </c:pt>
                <c:pt idx="5">
                  <c:v>0.11269595836604338</c:v>
                </c:pt>
                <c:pt idx="6">
                  <c:v>7.4735427038661553E-2</c:v>
                </c:pt>
                <c:pt idx="7">
                  <c:v>8.8067096043985035E-2</c:v>
                </c:pt>
                <c:pt idx="8">
                  <c:v>0.11683825802836531</c:v>
                </c:pt>
                <c:pt idx="9">
                  <c:v>7.4363289343123959E-2</c:v>
                </c:pt>
                <c:pt idx="10">
                  <c:v>8.9869600437778197E-2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1268608"/>
        <c:axId val="91270144"/>
      </c:barChart>
      <c:catAx>
        <c:axId val="91268608"/>
        <c:scaling>
          <c:orientation val="minMax"/>
        </c:scaling>
        <c:delete val="0"/>
        <c:axPos val="b"/>
        <c:majorTickMark val="out"/>
        <c:minorTickMark val="none"/>
        <c:tickLblPos val="nextTo"/>
        <c:crossAx val="91270144"/>
        <c:crosses val="autoZero"/>
        <c:auto val="1"/>
        <c:lblAlgn val="ctr"/>
        <c:lblOffset val="100"/>
        <c:noMultiLvlLbl val="0"/>
      </c:catAx>
      <c:valAx>
        <c:axId val="91270144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9126860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Acumulada</a:t>
            </a:r>
          </a:p>
        </c:rich>
      </c:tx>
      <c:layout>
        <c:manualLayout>
          <c:xMode val="edge"/>
          <c:yMode val="edge"/>
          <c:x val="0.2399582239720035"/>
          <c:y val="3.2478632478632548E-3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130579615048119"/>
          <c:y val="9.3788949458240803E-2"/>
          <c:w val="0.85658092738407698"/>
          <c:h val="0.732279615048119"/>
        </c:manualLayout>
      </c:layout>
      <c:lineChart>
        <c:grouping val="standard"/>
        <c:varyColors val="0"/>
        <c:ser>
          <c:idx val="0"/>
          <c:order val="0"/>
          <c:tx>
            <c:strRef>
              <c:f>'Sec. y Adm.'!$AL$35</c:f>
              <c:strCache>
                <c:ptCount val="1"/>
                <c:pt idx="0">
                  <c:v>2016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5.5555555555555809E-3"/>
                  <c:y val="-7.55555555555555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5555555555555552E-2"/>
                  <c:y val="-5.77777777777777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9.4444444444444442E-2"/>
                  <c:y val="-3.55555555555555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3333333333333333E-2"/>
                  <c:y val="-6.2222222222222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4.7222222222222221E-2"/>
                  <c:y val="-0.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6111111111111108E-2"/>
                  <c:y val="-0.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4.4444444444444446E-2"/>
                  <c:y val="-0.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3.0555555555555555E-2"/>
                  <c:y val="-5.23076923076923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1111111111111112E-2"/>
                  <c:y val="-3.41880341880341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5000000000000001E-2"/>
                  <c:y val="-5.55555555555555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Adm.'!$AM$34:$AW$34</c:f>
              <c:strCache>
                <c:ptCount val="11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</c:strCache>
            </c:strRef>
          </c:cat>
          <c:val>
            <c:numRef>
              <c:f>'Sec. y Adm.'!$AM$35:$AW$35</c:f>
              <c:numCache>
                <c:formatCode>0.0%</c:formatCode>
                <c:ptCount val="11"/>
                <c:pt idx="0">
                  <c:v>9.5475404293442631E-2</c:v>
                </c:pt>
                <c:pt idx="1">
                  <c:v>0.16137457325379762</c:v>
                </c:pt>
                <c:pt idx="2">
                  <c:v>0.24290560408923173</c:v>
                </c:pt>
                <c:pt idx="3">
                  <c:v>0.36547558742616199</c:v>
                </c:pt>
                <c:pt idx="4">
                  <c:v>0.43818279051786679</c:v>
                </c:pt>
                <c:pt idx="5">
                  <c:v>0.55103122292401741</c:v>
                </c:pt>
                <c:pt idx="6">
                  <c:v>0.62016960384348685</c:v>
                </c:pt>
                <c:pt idx="7">
                  <c:v>0.70819262504605385</c:v>
                </c:pt>
                <c:pt idx="8">
                  <c:v>0.83570268877695719</c:v>
                </c:pt>
                <c:pt idx="9">
                  <c:v>0.91985547171525184</c:v>
                </c:pt>
                <c:pt idx="10">
                  <c:v>0.99380027625936407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'Sec. y Adm.'!$AL$36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1.3888670166229222E-2"/>
                  <c:y val="2.22222222222222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2222222222222223E-2"/>
                  <c:y val="1.333333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7.7777777777777779E-2"/>
                  <c:y val="-0.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7777777777778798E-3"/>
                  <c:y val="0.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8.3333333333333332E-3"/>
                  <c:y val="5.77777777777777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3.1111111111111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8.3333333333333332E-3"/>
                  <c:y val="4.44444444444444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"/>
                  <c:y val="2.66666666666666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0"/>
                  <c:y val="1.70940170940171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8.3333333333333332E-3"/>
                  <c:y val="3.84615384615384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Adm.'!$AM$34:$AW$34</c:f>
              <c:strCache>
                <c:ptCount val="11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</c:strCache>
            </c:strRef>
          </c:cat>
          <c:val>
            <c:numRef>
              <c:f>'Sec. y Adm.'!$AM$36:$AW$36</c:f>
              <c:numCache>
                <c:formatCode>0.0%</c:formatCode>
                <c:ptCount val="11"/>
                <c:pt idx="0">
                  <c:v>8.9476123568950225E-2</c:v>
                </c:pt>
                <c:pt idx="1">
                  <c:v>0.15518382345306841</c:v>
                </c:pt>
                <c:pt idx="2">
                  <c:v>0.24397874651127741</c:v>
                </c:pt>
                <c:pt idx="3">
                  <c:v>0.3421441076722771</c:v>
                </c:pt>
                <c:pt idx="4">
                  <c:v>0.41655955640312359</c:v>
                </c:pt>
                <c:pt idx="5">
                  <c:v>0.52925551476916699</c:v>
                </c:pt>
                <c:pt idx="6">
                  <c:v>0.60399094180782853</c:v>
                </c:pt>
                <c:pt idx="7">
                  <c:v>0.69205803785181352</c:v>
                </c:pt>
                <c:pt idx="8">
                  <c:v>0.80889629588017886</c:v>
                </c:pt>
                <c:pt idx="9">
                  <c:v>0.88325958522330283</c:v>
                </c:pt>
                <c:pt idx="10">
                  <c:v>0.97312918566108109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560704"/>
        <c:axId val="84077184"/>
      </c:lineChart>
      <c:catAx>
        <c:axId val="41560704"/>
        <c:scaling>
          <c:orientation val="minMax"/>
        </c:scaling>
        <c:delete val="0"/>
        <c:axPos val="b"/>
        <c:majorTickMark val="out"/>
        <c:minorTickMark val="none"/>
        <c:tickLblPos val="nextTo"/>
        <c:crossAx val="84077184"/>
        <c:crosses val="autoZero"/>
        <c:auto val="1"/>
        <c:lblAlgn val="ctr"/>
        <c:lblOffset val="100"/>
        <c:noMultiLvlLbl val="0"/>
      </c:catAx>
      <c:valAx>
        <c:axId val="84077184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4156070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08-01-2018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08-01-2018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08-01-2018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08-01-2018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08-01-2018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08-01-2018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08-01-2018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08-01-2018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08-01-2018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08-01-2018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3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4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</a:t>
            </a:r>
            <a:r>
              <a:rPr lang="es-CL" sz="2400" b="1" dirty="0" smtClean="0">
                <a:latin typeface="+mn-lt"/>
              </a:rPr>
              <a:t>Noviembre </a:t>
            </a:r>
            <a:r>
              <a:rPr lang="es-CL" sz="2400" b="1" dirty="0" smtClean="0">
                <a:latin typeface="+mn-lt"/>
              </a:rPr>
              <a:t>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04: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CONTRALORÍA GENERAL DE LA REPÚBLICA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Enero 2018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0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 smtClean="0"/>
              <a:t>La </a:t>
            </a:r>
            <a:r>
              <a:rPr lang="es-CL" sz="1600" dirty="0"/>
              <a:t>ejecución </a:t>
            </a:r>
            <a:r>
              <a:rPr lang="es-CL" sz="1600" dirty="0" smtClean="0"/>
              <a:t>de </a:t>
            </a:r>
            <a:r>
              <a:rPr lang="es-CL" sz="1600" dirty="0" smtClean="0"/>
              <a:t>Contraloría </a:t>
            </a:r>
            <a:r>
              <a:rPr lang="es-CL" sz="1600" dirty="0" smtClean="0"/>
              <a:t>en el </a:t>
            </a:r>
            <a:r>
              <a:rPr lang="es-CL" sz="1600" dirty="0"/>
              <a:t>mes de </a:t>
            </a:r>
            <a:r>
              <a:rPr lang="es-CL" sz="1600" dirty="0" smtClean="0"/>
              <a:t>noviembre </a:t>
            </a:r>
            <a:r>
              <a:rPr lang="es-CL" sz="1600" dirty="0" smtClean="0"/>
              <a:t>fue de $</a:t>
            </a:r>
            <a:r>
              <a:rPr lang="es-CL" sz="1600" dirty="0" smtClean="0"/>
              <a:t>5.156 </a:t>
            </a:r>
            <a:r>
              <a:rPr lang="es-CL" sz="1600" dirty="0" smtClean="0"/>
              <a:t>millones, equivalente a un </a:t>
            </a:r>
            <a:r>
              <a:rPr lang="es-CL" sz="1600" dirty="0" smtClean="0"/>
              <a:t>9%, </a:t>
            </a:r>
            <a:r>
              <a:rPr lang="es-CL" sz="1600" dirty="0" smtClean="0"/>
              <a:t>sup</a:t>
            </a:r>
            <a:r>
              <a:rPr lang="es-CL" sz="1600" dirty="0" smtClean="0"/>
              <a:t>erior </a:t>
            </a:r>
            <a:r>
              <a:rPr lang="es-CL" sz="1600" dirty="0" smtClean="0"/>
              <a:t>al </a:t>
            </a:r>
            <a:r>
              <a:rPr lang="es-CL" sz="1600" dirty="0" smtClean="0"/>
              <a:t>7,4</a:t>
            </a:r>
            <a:r>
              <a:rPr lang="es-CL" sz="1600" dirty="0" smtClean="0"/>
              <a:t>% ejecutado en igual fecha del año anterior. Con ello, la ejecución acumulada ascendió </a:t>
            </a:r>
            <a:r>
              <a:rPr lang="es-CL" sz="1600" dirty="0"/>
              <a:t>a </a:t>
            </a:r>
            <a:r>
              <a:rPr lang="es-CL" sz="1600" b="1" dirty="0" smtClean="0"/>
              <a:t>$71.231 </a:t>
            </a:r>
            <a:r>
              <a:rPr lang="es-CL" sz="1600" b="1" dirty="0"/>
              <a:t>millones</a:t>
            </a:r>
            <a:r>
              <a:rPr lang="es-CL" sz="1600" dirty="0"/>
              <a:t>, equivalente a un gasto de </a:t>
            </a:r>
            <a:r>
              <a:rPr lang="es-CL" sz="1600" b="1" dirty="0" smtClean="0"/>
              <a:t>97,3</a:t>
            </a:r>
            <a:r>
              <a:rPr lang="es-CL" sz="1600" b="1" dirty="0" smtClean="0"/>
              <a:t>% de ejecución </a:t>
            </a:r>
            <a:r>
              <a:rPr lang="es-CL" sz="1600" b="1" dirty="0" smtClean="0"/>
              <a:t>respecto </a:t>
            </a:r>
            <a:r>
              <a:rPr lang="es-CL" sz="1600" b="1" dirty="0" smtClean="0"/>
              <a:t>de la ley inicial. </a:t>
            </a:r>
            <a:r>
              <a:rPr lang="es-CL" sz="1600" dirty="0" smtClean="0"/>
              <a:t>EL comportamiento de los gastos de la Partida se muestran en línea con los de igual período del año anterior.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 smtClean="0"/>
              <a:t>El </a:t>
            </a:r>
            <a:r>
              <a:rPr lang="es-CL" sz="1600" dirty="0"/>
              <a:t>Subtítulo </a:t>
            </a:r>
            <a:r>
              <a:rPr lang="es-CL" sz="1600" dirty="0" smtClean="0"/>
              <a:t>21 </a:t>
            </a:r>
            <a:r>
              <a:rPr lang="es-CL" sz="1600" dirty="0"/>
              <a:t>Gasto </a:t>
            </a:r>
            <a:r>
              <a:rPr lang="es-CL" sz="1600" dirty="0" smtClean="0"/>
              <a:t>en Personal representa el 65% de los recursos de Contraloría General de la República</a:t>
            </a:r>
            <a:r>
              <a:rPr lang="es-CL" sz="1600" b="1" dirty="0" smtClean="0"/>
              <a:t>, y registra una ejecución de </a:t>
            </a:r>
            <a:r>
              <a:rPr lang="es-CL" sz="1600" b="1" dirty="0" smtClean="0"/>
              <a:t>102</a:t>
            </a:r>
            <a:r>
              <a:rPr lang="es-CL" sz="1600" b="1" dirty="0" smtClean="0"/>
              <a:t>,6%</a:t>
            </a:r>
            <a:r>
              <a:rPr lang="es-CL" sz="1600" dirty="0"/>
              <a:t> </a:t>
            </a:r>
            <a:r>
              <a:rPr lang="es-CL" sz="1600" dirty="0" smtClean="0"/>
              <a:t>respecto de la ley inicial.</a:t>
            </a:r>
            <a:endParaRPr lang="es-CL" sz="1600" dirty="0"/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es-CL" sz="1600" dirty="0" smtClean="0"/>
              <a:t>Las </a:t>
            </a:r>
            <a:r>
              <a:rPr lang="es-CL" sz="1600" b="1" dirty="0" smtClean="0"/>
              <a:t>Iniciativas de Inversión</a:t>
            </a:r>
            <a:r>
              <a:rPr lang="es-CL" sz="1600" dirty="0" smtClean="0"/>
              <a:t>, Subtítulo 31, </a:t>
            </a:r>
            <a:r>
              <a:rPr lang="es-CL" sz="1600" dirty="0" smtClean="0"/>
              <a:t>con </a:t>
            </a:r>
            <a:r>
              <a:rPr lang="es-CL" sz="1600" dirty="0" smtClean="0"/>
              <a:t>un presupuesto de $2.880 millones y presenta un avance de </a:t>
            </a:r>
            <a:r>
              <a:rPr lang="es-CL" sz="1600" b="1" dirty="0" smtClean="0"/>
              <a:t>2,7%</a:t>
            </a:r>
            <a:r>
              <a:rPr lang="es-CL" sz="1600" dirty="0" smtClean="0"/>
              <a:t>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es-MX" sz="1600" dirty="0" smtClean="0"/>
              <a:t>La </a:t>
            </a:r>
            <a:r>
              <a:rPr lang="es-MX" sz="1600" b="1" dirty="0" smtClean="0"/>
              <a:t>Adquisición de Activos No Financieros</a:t>
            </a:r>
            <a:r>
              <a:rPr lang="es-MX" sz="1600" dirty="0" smtClean="0"/>
              <a:t>, con un presupuesto de $3.362 millones,  presenta un </a:t>
            </a:r>
            <a:r>
              <a:rPr lang="es-MX" sz="1600" dirty="0" smtClean="0"/>
              <a:t>65,3% </a:t>
            </a:r>
            <a:r>
              <a:rPr lang="es-MX" sz="1600" dirty="0" smtClean="0"/>
              <a:t>de ejecución a la fecha.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es-MX" sz="1600" dirty="0" smtClean="0"/>
              <a:t>Vía decretos de modificación presupuestaria del Ministerio de Hacienda, </a:t>
            </a:r>
            <a:r>
              <a:rPr lang="es-MX" sz="1600" b="1" dirty="0" smtClean="0"/>
              <a:t>el presupuesto inicial se suplementó en $</a:t>
            </a:r>
            <a:r>
              <a:rPr lang="es-MX" sz="1600" b="1" dirty="0" smtClean="0"/>
              <a:t>11.812 </a:t>
            </a:r>
            <a:r>
              <a:rPr lang="es-MX" sz="1600" b="1" dirty="0" smtClean="0"/>
              <a:t>millones </a:t>
            </a:r>
            <a:r>
              <a:rPr lang="es-MX" sz="1600" dirty="0" smtClean="0"/>
              <a:t>destinados a: </a:t>
            </a:r>
            <a:r>
              <a:rPr lang="es-MX" sz="1600" dirty="0" smtClean="0"/>
              <a:t>Incremento en presupuesto de Personal por $9.441 millones, $1.600 </a:t>
            </a:r>
            <a:r>
              <a:rPr lang="es-MX" sz="1600" dirty="0" smtClean="0"/>
              <a:t>millones para deuda flotante proveniente de operaciones del año anterior, $874 millones para Edificios, $75 millones para </a:t>
            </a:r>
            <a:r>
              <a:rPr lang="es-MX" sz="1600" dirty="0" smtClean="0"/>
              <a:t>Mobiliario, $668 millones en equipos informáticos, $200 millones en programas informáticos, $290 </a:t>
            </a:r>
            <a:r>
              <a:rPr lang="es-MX" sz="1600" dirty="0" smtClean="0"/>
              <a:t>millones para Bienes y Servicios de Consumo, </a:t>
            </a:r>
            <a:r>
              <a:rPr lang="es-MX" sz="1600" dirty="0" smtClean="0"/>
              <a:t>$1,075 millones en prestaciones de seguridad social. Se registró una rebaja de 2,540 millones en iniciativas de inversión.</a:t>
            </a:r>
            <a:endParaRPr lang="es-CL" sz="1600" dirty="0" smtClean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793856"/>
            <a:ext cx="8229600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bre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</a:p>
        </p:txBody>
      </p:sp>
      <p:graphicFrame>
        <p:nvGraphicFramePr>
          <p:cNvPr id="7" name="1 Gráfico" title="Ejecución Mensual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9089681"/>
              </p:ext>
            </p:extLst>
          </p:nvPr>
        </p:nvGraphicFramePr>
        <p:xfrm>
          <a:off x="457200" y="1916832"/>
          <a:ext cx="4042792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1774902"/>
              </p:ext>
            </p:extLst>
          </p:nvPr>
        </p:nvGraphicFramePr>
        <p:xfrm>
          <a:off x="4355976" y="1700808"/>
          <a:ext cx="457200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36381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bre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4964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0241" y="5229200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1819627"/>
              </p:ext>
            </p:extLst>
          </p:nvPr>
        </p:nvGraphicFramePr>
        <p:xfrm>
          <a:off x="557213" y="2319338"/>
          <a:ext cx="8029575" cy="221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Hoja de cálculo" r:id="rId3" imgW="8029702" imgH="2219400" progId="Excel.Sheet.12">
                  <p:embed/>
                </p:oleObj>
              </mc:Choice>
              <mc:Fallback>
                <p:oleObj name="Hoja de cálculo" r:id="rId3" imgW="8029702" imgH="22194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7213" y="2319338"/>
                        <a:ext cx="8029575" cy="2219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6453336"/>
            <a:ext cx="7714167" cy="32239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8156" y="404664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bre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899592" y="1215610"/>
            <a:ext cx="7716232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6213886"/>
              </p:ext>
            </p:extLst>
          </p:nvPr>
        </p:nvGraphicFramePr>
        <p:xfrm>
          <a:off x="611560" y="1095042"/>
          <a:ext cx="8004140" cy="53297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Hoja de cálculo" r:id="rId3" imgW="8067790" imgH="5372190" progId="Excel.Sheet.12">
                  <p:embed/>
                </p:oleObj>
              </mc:Choice>
              <mc:Fallback>
                <p:oleObj name="Hoja de cálculo" r:id="rId3" imgW="8067790" imgH="537219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1560" y="1095042"/>
                        <a:ext cx="8004140" cy="53297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2514</TotalTime>
  <Words>440</Words>
  <Application>Microsoft Office PowerPoint</Application>
  <PresentationFormat>Presentación en pantalla (4:3)</PresentationFormat>
  <Paragraphs>57</Paragraphs>
  <Slides>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1_Tema de Office</vt:lpstr>
      <vt:lpstr>Tema de Office</vt:lpstr>
      <vt:lpstr>Imagen de mapa de bits</vt:lpstr>
      <vt:lpstr>Hoja de cálculo de Microsoft Excel</vt:lpstr>
      <vt:lpstr>EJECUCIÓN PRESUPUESTARIA DE GASTOS ACUMULADA al mes de Noviembre de 2017 Partida 04: CONTRALORÍA GENERAL DE LA REPÚBLICA</vt:lpstr>
      <vt:lpstr>Ejecución Presupuestaria de Gastos Acumulada al mes de Noviembre de 2017  Contraloría General de la República</vt:lpstr>
      <vt:lpstr>Ejecución Presupuestaria de Gastos Acumulada al mes de Noviembre de 2017  Contraloría General de la República</vt:lpstr>
      <vt:lpstr>Ejecución Presupuestaria de Gastos Acumulada al mes de Noviembre de 2017  Contraloría General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159</cp:revision>
  <cp:lastPrinted>2016-10-11T11:56:42Z</cp:lastPrinted>
  <dcterms:created xsi:type="dcterms:W3CDTF">2016-06-23T13:38:47Z</dcterms:created>
  <dcterms:modified xsi:type="dcterms:W3CDTF">2018-01-08T19:13:23Z</dcterms:modified>
</cp:coreProperties>
</file>