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5"/>
  </p:notesMasterIdLst>
  <p:handoutMasterIdLst>
    <p:handoutMasterId r:id="rId16"/>
  </p:handoutMasterIdLst>
  <p:sldIdLst>
    <p:sldId id="256" r:id="rId3"/>
    <p:sldId id="298" r:id="rId4"/>
    <p:sldId id="305" r:id="rId5"/>
    <p:sldId id="304" r:id="rId6"/>
    <p:sldId id="303" r:id="rId7"/>
    <p:sldId id="306" r:id="rId8"/>
    <p:sldId id="264" r:id="rId9"/>
    <p:sldId id="263" r:id="rId10"/>
    <p:sldId id="265" r:id="rId11"/>
    <p:sldId id="300" r:id="rId12"/>
    <p:sldId id="301" r:id="rId13"/>
    <p:sldId id="302" r:id="rId14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10" y="-4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05-01-2018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05-01-2018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05-01-2018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05-01-2018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05-01-2018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05-01-2018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05-01-2018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05-01-2018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4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5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6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Hoja_de_c_lculo_de_Microsoft_Excel_97-20032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3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</a:t>
            </a:r>
            <a:r>
              <a:rPr lang="es-CL" sz="2400" b="1" dirty="0" smtClean="0">
                <a:latin typeface="+mn-lt"/>
              </a:rPr>
              <a:t>NOVIEMBRE </a:t>
            </a:r>
            <a:r>
              <a:rPr lang="es-CL" sz="2400" b="1" dirty="0" smtClean="0">
                <a:latin typeface="+mn-lt"/>
              </a:rPr>
              <a:t>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03: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PODER JUDICIAL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enero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2018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2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299186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01, 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02: Unidad de Apoyo a Tribunales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4787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3839804"/>
              </p:ext>
            </p:extLst>
          </p:nvPr>
        </p:nvGraphicFramePr>
        <p:xfrm>
          <a:off x="414336" y="1916832"/>
          <a:ext cx="8201487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7" name="Hoja de cálculo" r:id="rId3" imgW="7039043" imgH="980985" progId="Excel.Sheet.8">
                  <p:embed/>
                </p:oleObj>
              </mc:Choice>
              <mc:Fallback>
                <p:oleObj name="Hoja de cálculo" r:id="rId3" imgW="7039043" imgH="9809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916832"/>
                        <a:ext cx="8201487" cy="981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820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9227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03,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Corporación Administrativa del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7495" y="120132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3099621"/>
              </p:ext>
            </p:extLst>
          </p:nvPr>
        </p:nvGraphicFramePr>
        <p:xfrm>
          <a:off x="414336" y="1628353"/>
          <a:ext cx="8334128" cy="475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1" name="Hoja de cálculo" r:id="rId3" imgW="8020185" imgH="4752885" progId="Excel.Sheet.8">
                  <p:embed/>
                </p:oleObj>
              </mc:Choice>
              <mc:Fallback>
                <p:oleObj name="Hoja de cálculo" r:id="rId3" imgW="8020185" imgH="47528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628353"/>
                        <a:ext cx="8334128" cy="4752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008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537321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04,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Academia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3048467"/>
              </p:ext>
            </p:extLst>
          </p:nvPr>
        </p:nvGraphicFramePr>
        <p:xfrm>
          <a:off x="414336" y="1857350"/>
          <a:ext cx="8334128" cy="337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5" name="Hoja de cálculo" r:id="rId3" imgW="7858057" imgH="3371850" progId="Excel.Sheet.8">
                  <p:embed/>
                </p:oleObj>
              </mc:Choice>
              <mc:Fallback>
                <p:oleObj name="Hoja de cálculo" r:id="rId3" imgW="7858057" imgH="33718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857350"/>
                        <a:ext cx="8334128" cy="3371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223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El presupuesto vigente del Poder Judicial experimentó </a:t>
            </a:r>
            <a:r>
              <a:rPr lang="es-CL" sz="1600" dirty="0" smtClean="0">
                <a:latin typeface="+mn-lt"/>
              </a:rPr>
              <a:t>un </a:t>
            </a:r>
            <a:r>
              <a:rPr lang="es-CL" sz="1600" dirty="0" smtClean="0">
                <a:latin typeface="+mn-lt"/>
              </a:rPr>
              <a:t>alza de </a:t>
            </a:r>
            <a:r>
              <a:rPr lang="es-CL" sz="1600" dirty="0" smtClean="0">
                <a:latin typeface="+mn-lt"/>
              </a:rPr>
              <a:t>$24.629 </a:t>
            </a:r>
            <a:r>
              <a:rPr lang="es-CL" sz="1600" dirty="0" smtClean="0">
                <a:latin typeface="+mn-lt"/>
              </a:rPr>
              <a:t>millones respecto a la Ley de Presupuestos, llegando a $</a:t>
            </a:r>
            <a:r>
              <a:rPr lang="es-CL" sz="1600" dirty="0" smtClean="0">
                <a:latin typeface="+mn-lt"/>
              </a:rPr>
              <a:t>566.254 </a:t>
            </a:r>
            <a:r>
              <a:rPr lang="es-CL" sz="1600" dirty="0" smtClean="0">
                <a:latin typeface="+mn-lt"/>
              </a:rPr>
              <a:t>millones.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/>
              <a:t>El gasto del Poder Judicial acumulado al mes de </a:t>
            </a:r>
            <a:r>
              <a:rPr lang="es-CL" sz="1600" dirty="0" smtClean="0"/>
              <a:t>Noviembre </a:t>
            </a:r>
            <a:r>
              <a:rPr lang="es-CL" sz="1600" dirty="0"/>
              <a:t>de 2017, finalizó en </a:t>
            </a:r>
            <a:r>
              <a:rPr lang="es-CL" sz="1600" dirty="0" smtClean="0"/>
              <a:t>$</a:t>
            </a:r>
            <a:r>
              <a:rPr lang="es-CL" sz="1600" dirty="0" smtClean="0"/>
              <a:t>457.806 </a:t>
            </a:r>
            <a:r>
              <a:rPr lang="es-CL" sz="1600" dirty="0"/>
              <a:t>millones, equivalentes a un </a:t>
            </a:r>
            <a:r>
              <a:rPr lang="es-CL" sz="1600" dirty="0" smtClean="0"/>
              <a:t>80% </a:t>
            </a:r>
            <a:r>
              <a:rPr lang="es-CL" sz="1600" dirty="0"/>
              <a:t>de ejecución respecto al presupuesto </a:t>
            </a:r>
            <a:r>
              <a:rPr lang="es-CL" sz="1600" dirty="0" smtClean="0"/>
              <a:t>vigente.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 comparación a la ejecución presupuestaria considerando el año 2016, considerando los recursos aprobados por el Congreso Nacional en la Ley de Presupuestos, se puede informar que a </a:t>
            </a:r>
            <a:r>
              <a:rPr lang="es-CL" sz="1600" dirty="0" smtClean="0">
                <a:latin typeface="+mn-lt"/>
              </a:rPr>
              <a:t>Noviembre </a:t>
            </a:r>
            <a:r>
              <a:rPr lang="es-CL" sz="1600" dirty="0" smtClean="0">
                <a:latin typeface="+mn-lt"/>
              </a:rPr>
              <a:t>de 2017 la ejecución es </a:t>
            </a:r>
            <a:r>
              <a:rPr lang="es-CL" sz="1600" dirty="0" smtClean="0">
                <a:latin typeface="+mn-lt"/>
              </a:rPr>
              <a:t>6 </a:t>
            </a:r>
            <a:r>
              <a:rPr lang="es-CL" sz="1600" dirty="0" smtClean="0">
                <a:latin typeface="+mn-lt"/>
              </a:rPr>
              <a:t>puntos porcentuales menos que el ejercicio presupuestario anterior.</a:t>
            </a:r>
            <a:endParaRPr lang="es-CL" sz="16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 el Servicio de la Deuda se observó un aumento en la disponibilidad de recursos por $2.993 millones, que corresponden a recursos para responden a los compromisos de la deuda flotante.</a:t>
            </a:r>
          </a:p>
          <a:p>
            <a:pPr algn="just"/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dirty="0">
              <a:latin typeface="+mn-lt"/>
            </a:endParaRP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>
                <a:latin typeface="+mn-lt"/>
              </a:rPr>
              <a:t>En </a:t>
            </a:r>
            <a:r>
              <a:rPr lang="es-CL" sz="1600" b="1" dirty="0" smtClean="0">
                <a:latin typeface="+mn-lt"/>
              </a:rPr>
              <a:t>iniciativas de inversión</a:t>
            </a:r>
            <a:r>
              <a:rPr lang="es-CL" sz="1600" dirty="0" smtClean="0">
                <a:latin typeface="+mn-lt"/>
              </a:rPr>
              <a:t>, se observaron desembolsos por $</a:t>
            </a:r>
            <a:r>
              <a:rPr lang="es-CL" sz="1600" dirty="0" smtClean="0">
                <a:latin typeface="+mn-lt"/>
              </a:rPr>
              <a:t>35.419 </a:t>
            </a:r>
            <a:r>
              <a:rPr lang="es-CL" sz="1600" dirty="0" smtClean="0">
                <a:latin typeface="+mn-lt"/>
              </a:rPr>
              <a:t>millones </a:t>
            </a:r>
            <a:r>
              <a:rPr lang="es-CL" sz="1600" dirty="0" smtClean="0">
                <a:latin typeface="+mn-lt"/>
              </a:rPr>
              <a:t>(41% </a:t>
            </a:r>
            <a:r>
              <a:rPr lang="es-CL" sz="1600" dirty="0" smtClean="0">
                <a:latin typeface="+mn-lt"/>
              </a:rPr>
              <a:t>de ejecución), que corresponden a compromisos de arrastre de iniciativas de inversión identificadas el año 2016, correspondiente a un total de 21 proyectos.</a:t>
            </a:r>
          </a:p>
          <a:p>
            <a:pPr marL="342900" indent="-342900" algn="just">
              <a:buFont typeface="+mj-lt"/>
              <a:buAutoNum type="arabicPeriod" startAt="5"/>
            </a:pPr>
            <a:endParaRPr lang="es-CL" sz="1600" dirty="0">
              <a:latin typeface="+mn-lt"/>
            </a:endParaRP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>
                <a:latin typeface="+mn-lt"/>
              </a:rPr>
              <a:t>En </a:t>
            </a:r>
            <a:r>
              <a:rPr lang="es-CL" sz="1600" b="1" dirty="0" smtClean="0"/>
              <a:t>Becas </a:t>
            </a:r>
            <a:r>
              <a:rPr lang="es-CL" sz="1600" b="1" dirty="0"/>
              <a:t>de Postgrado</a:t>
            </a:r>
            <a:r>
              <a:rPr lang="es-CL" sz="1600" dirty="0"/>
              <a:t>, con $</a:t>
            </a:r>
            <a:r>
              <a:rPr lang="es-CL" sz="1600" dirty="0" smtClean="0"/>
              <a:t>139 </a:t>
            </a:r>
            <a:r>
              <a:rPr lang="es-CL" sz="1600" dirty="0"/>
              <a:t>millones, que se </a:t>
            </a:r>
            <a:r>
              <a:rPr lang="es-CL" sz="1600" dirty="0" smtClean="0"/>
              <a:t>destinan </a:t>
            </a:r>
            <a:r>
              <a:rPr lang="es-CL" sz="1600" dirty="0"/>
              <a:t>a financiar estudios para funcionarios con formación universitaria del Poder Judicial como de la Corporación Administrativa, a la fecha de este </a:t>
            </a:r>
            <a:r>
              <a:rPr lang="es-CL" sz="1600" dirty="0" smtClean="0"/>
              <a:t>reporte, se informó una ejecución de un 88%.</a:t>
            </a:r>
          </a:p>
          <a:p>
            <a:pPr marL="342900" indent="-342900" algn="just">
              <a:buFont typeface="+mj-lt"/>
              <a:buAutoNum type="arabicPeriod" startAt="5"/>
            </a:pPr>
            <a:endParaRPr lang="es-CL" sz="1600" dirty="0"/>
          </a:p>
          <a:p>
            <a:pPr marL="342900" indent="-342900" algn="just">
              <a:buFont typeface="+mj-lt"/>
              <a:buAutoNum type="arabicPeriod" startAt="5"/>
            </a:pP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3213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 startAt="5"/>
            </a:pPr>
            <a:r>
              <a:rPr lang="es-CL" sz="1600" dirty="0" smtClean="0"/>
              <a:t>En </a:t>
            </a:r>
            <a:r>
              <a:rPr lang="es-CL" sz="1600" dirty="0"/>
              <a:t>los Programas de capacitación, que contemplan recursos para la formación y perfeccionamiento de los funcionarios del Poder Judicial, alcanzó la siguientes ejecuciones</a:t>
            </a:r>
            <a:r>
              <a:rPr lang="es-CL" sz="1600" dirty="0" smtClean="0"/>
              <a:t>:</a:t>
            </a:r>
          </a:p>
          <a:p>
            <a:pPr marL="342900" indent="-342900" algn="just">
              <a:buFont typeface="+mj-lt"/>
              <a:buAutoNum type="arabicPeriod" startAt="5"/>
            </a:pPr>
            <a:endParaRPr lang="es-CL" sz="1600" dirty="0"/>
          </a:p>
          <a:p>
            <a:pPr lvl="0"/>
            <a:r>
              <a:rPr lang="es-CL" sz="1600" dirty="0"/>
              <a:t>	- Programa de Formación: </a:t>
            </a:r>
            <a:r>
              <a:rPr lang="es-CL" sz="1600" dirty="0" smtClean="0"/>
              <a:t>50%</a:t>
            </a:r>
            <a:endParaRPr lang="es-CL" sz="1600" dirty="0"/>
          </a:p>
          <a:p>
            <a:pPr lvl="0"/>
            <a:r>
              <a:rPr lang="es-CL" sz="1600" dirty="0"/>
              <a:t>	- Programa de Perfeccionamiento: </a:t>
            </a:r>
            <a:r>
              <a:rPr lang="es-CL" sz="1600" dirty="0" smtClean="0"/>
              <a:t>88%</a:t>
            </a:r>
            <a:endParaRPr lang="es-CL" sz="1600" dirty="0"/>
          </a:p>
          <a:p>
            <a:pPr lvl="0"/>
            <a:r>
              <a:rPr lang="es-CL" sz="1600" dirty="0"/>
              <a:t>	- Programa de Habilitación: </a:t>
            </a:r>
            <a:r>
              <a:rPr lang="es-CL" sz="1600" dirty="0" smtClean="0"/>
              <a:t>86%</a:t>
            </a:r>
            <a:endParaRPr lang="es-CL" sz="1600" dirty="0"/>
          </a:p>
          <a:p>
            <a:pPr lvl="0"/>
            <a:r>
              <a:rPr lang="es-CL" sz="1600" dirty="0"/>
              <a:t>	- Programa de Perfeccionamiento Extraordinario</a:t>
            </a:r>
            <a:r>
              <a:rPr lang="es-CL" sz="1600"/>
              <a:t>: </a:t>
            </a:r>
            <a:r>
              <a:rPr lang="es-CL" sz="1600" smtClean="0"/>
              <a:t>68%</a:t>
            </a: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  <a:p>
            <a:pPr algn="just"/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9706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927224"/>
            <a:ext cx="6815311" cy="351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73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927224"/>
            <a:ext cx="6543204" cy="344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585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4216003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7622582"/>
              </p:ext>
            </p:extLst>
          </p:nvPr>
        </p:nvGraphicFramePr>
        <p:xfrm>
          <a:off x="539552" y="1988840"/>
          <a:ext cx="8068547" cy="212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9" name="Hoja de cálculo" r:id="rId3" imgW="7410585" imgH="2123985" progId="Excel.Sheet.8">
                  <p:embed/>
                </p:oleObj>
              </mc:Choice>
              <mc:Fallback>
                <p:oleObj name="Hoja de cálculo" r:id="rId3" imgW="7410585" imgH="21239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552" y="1988840"/>
                        <a:ext cx="8068547" cy="2124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88467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03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02028" y="342391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6150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6529598"/>
              </p:ext>
            </p:extLst>
          </p:nvPr>
        </p:nvGraphicFramePr>
        <p:xfrm>
          <a:off x="402027" y="2060848"/>
          <a:ext cx="8406135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3" name="Hoja de cálculo" r:id="rId4" imgW="7886700" imgH="1228725" progId="Excel.Sheet.8">
                  <p:embed/>
                </p:oleObj>
              </mc:Choice>
              <mc:Fallback>
                <p:oleObj name="Hoja de cálculo" r:id="rId4" imgW="7886700" imgH="122872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2027" y="2060848"/>
                        <a:ext cx="8406135" cy="1228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291985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01, Programa 01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0260516"/>
              </p:ext>
            </p:extLst>
          </p:nvPr>
        </p:nvGraphicFramePr>
        <p:xfrm>
          <a:off x="414337" y="1844824"/>
          <a:ext cx="8210798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0" name="Hoja de cálculo" r:id="rId3" imgW="7762943" imgH="942975" progId="Excel.Sheet.8">
                  <p:embed/>
                </p:oleObj>
              </mc:Choice>
              <mc:Fallback>
                <p:oleObj name="Hoja de cálculo" r:id="rId3" imgW="7762943" imgH="9429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7" y="1844824"/>
                        <a:ext cx="8210798" cy="942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1743</TotalTime>
  <Words>551</Words>
  <Application>Microsoft Office PowerPoint</Application>
  <PresentationFormat>Presentación en pantalla (4:3)</PresentationFormat>
  <Paragraphs>63</Paragraphs>
  <Slides>12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1_Tema de Office</vt:lpstr>
      <vt:lpstr>Tema de Office</vt:lpstr>
      <vt:lpstr>Imagen de mapa de bits</vt:lpstr>
      <vt:lpstr>Hoja de cálculo de Microsoft Excel 97-2003</vt:lpstr>
      <vt:lpstr>EJECUCIÓN PRESUPUESTARIA DE GASTOS ACUMULADA AL MES DE NOVIEMBRE DE 2017 PARTIDA 03: PODER JUDICIAL</vt:lpstr>
      <vt:lpstr>Ejecución Presupuestaria de Gastos Acumulada al Mes de Noviembre de 2017  Poder Judicial</vt:lpstr>
      <vt:lpstr>Ejecución Presupuestaria de Gastos Acumulada al Mes de Noviembre de 2017  Poder Judicial</vt:lpstr>
      <vt:lpstr>Ejecución Presupuestaria de Gastos Acumulada al Mes de Noviembre de 2017  Poder Judicial</vt:lpstr>
      <vt:lpstr>Ejecución Presupuestaria de Gastos Acumulada al Mes de Noviembre de 2017  Poder Judicial</vt:lpstr>
      <vt:lpstr>Ejecución Presupuestaria de Gastos Acumulada al Mes de Noviembre de 2017  Poder Judicial</vt:lpstr>
      <vt:lpstr>Ejecución Presupuestaria de Gastos Acumulada al Mes de Noviembre de 2017  Partida 03 Poder Judicial</vt:lpstr>
      <vt:lpstr>Ejecución Presupuestaria de Gastos Acumulada al Mes de Noviembre de 2017  Partida 03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106</cp:revision>
  <cp:lastPrinted>2016-07-04T14:42:46Z</cp:lastPrinted>
  <dcterms:created xsi:type="dcterms:W3CDTF">2016-06-23T13:38:47Z</dcterms:created>
  <dcterms:modified xsi:type="dcterms:W3CDTF">2018-01-05T15:09:55Z</dcterms:modified>
</cp:coreProperties>
</file>