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5" r:id="rId5"/>
    <p:sldId id="304" r:id="rId6"/>
    <p:sldId id="303" r:id="rId7"/>
    <p:sldId id="306" r:id="rId8"/>
    <p:sldId id="264" r:id="rId9"/>
    <p:sldId id="263" r:id="rId10"/>
    <p:sldId id="265" r:id="rId11"/>
    <p:sldId id="300" r:id="rId12"/>
    <p:sldId id="301" r:id="rId13"/>
    <p:sldId id="302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NOVIEMBRE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18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839804"/>
              </p:ext>
            </p:extLst>
          </p:nvPr>
        </p:nvGraphicFramePr>
        <p:xfrm>
          <a:off x="414336" y="1916832"/>
          <a:ext cx="8201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099621"/>
              </p:ext>
            </p:extLst>
          </p:nvPr>
        </p:nvGraphicFramePr>
        <p:xfrm>
          <a:off x="414336" y="1628353"/>
          <a:ext cx="8334128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Hoja de cálculo" r:id="rId3" imgW="8020185" imgH="4752885" progId="Excel.Sheet.8">
                  <p:embed/>
                </p:oleObj>
              </mc:Choice>
              <mc:Fallback>
                <p:oleObj name="Hoja de cálculo" r:id="rId3" imgW="8020185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628353"/>
                        <a:ext cx="8334128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048467"/>
              </p:ext>
            </p:extLst>
          </p:nvPr>
        </p:nvGraphicFramePr>
        <p:xfrm>
          <a:off x="414336" y="1857350"/>
          <a:ext cx="8334128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7350"/>
                        <a:ext cx="8334128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</a:t>
            </a:r>
            <a:r>
              <a:rPr lang="es-CL" sz="1600" dirty="0" smtClean="0">
                <a:latin typeface="+mn-lt"/>
              </a:rPr>
              <a:t>un </a:t>
            </a:r>
            <a:r>
              <a:rPr lang="es-CL" sz="1600" dirty="0" smtClean="0">
                <a:latin typeface="+mn-lt"/>
              </a:rPr>
              <a:t>alza de </a:t>
            </a:r>
            <a:r>
              <a:rPr lang="es-CL" sz="1600" dirty="0" smtClean="0">
                <a:latin typeface="+mn-lt"/>
              </a:rPr>
              <a:t>$24.629 </a:t>
            </a:r>
            <a:r>
              <a:rPr lang="es-CL" sz="1600" dirty="0" smtClean="0">
                <a:latin typeface="+mn-lt"/>
              </a:rPr>
              <a:t>millones respecto a la Ley de Presupuestos, llegando a $</a:t>
            </a:r>
            <a:r>
              <a:rPr lang="es-CL" sz="1600" dirty="0" smtClean="0">
                <a:latin typeface="+mn-lt"/>
              </a:rPr>
              <a:t>566.254 </a:t>
            </a:r>
            <a:r>
              <a:rPr lang="es-CL" sz="16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Noviembre </a:t>
            </a:r>
            <a:r>
              <a:rPr lang="es-CL" sz="1600" dirty="0"/>
              <a:t>de 2017, finalizó en </a:t>
            </a:r>
            <a:r>
              <a:rPr lang="es-CL" sz="1600" dirty="0" smtClean="0"/>
              <a:t>$</a:t>
            </a:r>
            <a:r>
              <a:rPr lang="es-CL" sz="1600" dirty="0" smtClean="0"/>
              <a:t>457.806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80%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</a:t>
            </a:r>
            <a:r>
              <a:rPr lang="es-CL" sz="1600" dirty="0" smtClean="0">
                <a:latin typeface="+mn-lt"/>
              </a:rPr>
              <a:t>Noviembre </a:t>
            </a:r>
            <a:r>
              <a:rPr lang="es-CL" sz="1600" dirty="0" smtClean="0">
                <a:latin typeface="+mn-lt"/>
              </a:rPr>
              <a:t>de 2017 la ejecución es </a:t>
            </a:r>
            <a:r>
              <a:rPr lang="es-CL" sz="1600" dirty="0" smtClean="0">
                <a:latin typeface="+mn-lt"/>
              </a:rPr>
              <a:t>6 </a:t>
            </a:r>
            <a:r>
              <a:rPr lang="es-CL" sz="1600" dirty="0" smtClean="0">
                <a:latin typeface="+mn-lt"/>
              </a:rPr>
              <a:t>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</a:t>
            </a:r>
            <a:r>
              <a:rPr lang="es-CL" sz="1600" dirty="0" smtClean="0">
                <a:latin typeface="+mn-lt"/>
              </a:rPr>
              <a:t>35.419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(41% </a:t>
            </a:r>
            <a:r>
              <a:rPr lang="es-CL" sz="1600" dirty="0" smtClean="0">
                <a:latin typeface="+mn-lt"/>
              </a:rPr>
              <a:t>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88%.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50%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88%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86%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</a:t>
            </a:r>
            <a:r>
              <a:rPr lang="es-CL" sz="1600"/>
              <a:t>: </a:t>
            </a:r>
            <a:r>
              <a:rPr lang="es-CL" sz="1600" smtClean="0"/>
              <a:t>68%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27224"/>
            <a:ext cx="6815311" cy="351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7224"/>
            <a:ext cx="6543204" cy="344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8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160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622582"/>
              </p:ext>
            </p:extLst>
          </p:nvPr>
        </p:nvGraphicFramePr>
        <p:xfrm>
          <a:off x="539552" y="1988840"/>
          <a:ext cx="8068547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88840"/>
                        <a:ext cx="8068547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42391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529598"/>
              </p:ext>
            </p:extLst>
          </p:nvPr>
        </p:nvGraphicFramePr>
        <p:xfrm>
          <a:off x="402027" y="2060848"/>
          <a:ext cx="840613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Hoja de cálculo" r:id="rId4" imgW="7886700" imgH="1228725" progId="Excel.Sheet.8">
                  <p:embed/>
                </p:oleObj>
              </mc:Choice>
              <mc:Fallback>
                <p:oleObj name="Hoja de cálculo" r:id="rId4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7" y="2060848"/>
                        <a:ext cx="840613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60516"/>
              </p:ext>
            </p:extLst>
          </p:nvPr>
        </p:nvGraphicFramePr>
        <p:xfrm>
          <a:off x="414337" y="1844824"/>
          <a:ext cx="821079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210798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551</Words>
  <Application>Microsoft Office PowerPoint</Application>
  <PresentationFormat>Presentación en pantalla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NOVIEMBRE DE 2017 PARTIDA 03: PODER JUDICIAL</vt:lpstr>
      <vt:lpstr>Ejecución Presupuestaria de Gastos Acumulada al Mes de Noviembre de 2017  Poder Judicial</vt:lpstr>
      <vt:lpstr>Ejecución Presupuestaria de Gastos Acumulada al Mes de Noviembre de 2017  Poder Judicial</vt:lpstr>
      <vt:lpstr>Ejecución Presupuestaria de Gastos Acumulada al Mes de Noviembre de 2017  Poder Judicial</vt:lpstr>
      <vt:lpstr>Ejecución Presupuestaria de Gastos Acumulada al Mes de Noviembre de 2017  Poder Judicial</vt:lpstr>
      <vt:lpstr>Ejecución Presupuestaria de Gastos Acumulada al Mes de Noviembre de 2017  Poder Judicial</vt:lpstr>
      <vt:lpstr>Ejecución Presupuestaria de Gastos Acumulada al Mes de Noviembre de 2017  Partida 03 Poder Judicial</vt:lpstr>
      <vt:lpstr>Ejecución Presupuestaria de Gastos Acumulada al Mes de Noviembre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106</cp:revision>
  <cp:lastPrinted>2016-07-04T14:42:46Z</cp:lastPrinted>
  <dcterms:created xsi:type="dcterms:W3CDTF">2016-06-23T13:38:47Z</dcterms:created>
  <dcterms:modified xsi:type="dcterms:W3CDTF">2018-01-05T15:09:55Z</dcterms:modified>
</cp:coreProperties>
</file>