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303" r:id="rId5"/>
    <p:sldId id="264" r:id="rId6"/>
    <p:sldId id="263" r:id="rId7"/>
    <p:sldId id="265" r:id="rId8"/>
    <p:sldId id="300" r:id="rId9"/>
    <p:sldId id="301" r:id="rId10"/>
    <p:sldId id="302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2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09-01-2018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09-01-2018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09-01-2018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09-01-2018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09-01-2018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09-01-2018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09-01-2018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pres.c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hyperlink" Target="http://www.dipres.cl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2492896"/>
            <a:ext cx="8404499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NOVIEMBRE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02: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CONGRESO NACIONAL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ENERO 2018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dirty="0" smtClean="0">
                <a:latin typeface="+mn-lt"/>
              </a:rPr>
              <a:t>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755576" y="1556791"/>
            <a:ext cx="77048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/>
              <a:t>El presupuesto del Congreso </a:t>
            </a:r>
            <a:r>
              <a:rPr lang="es-CL" sz="1600" dirty="0" smtClean="0"/>
              <a:t>Nacional </a:t>
            </a:r>
            <a:r>
              <a:rPr lang="es-CL" sz="1600" dirty="0"/>
              <a:t>para el año </a:t>
            </a:r>
            <a:r>
              <a:rPr lang="es-CL" sz="1600" dirty="0" smtClean="0"/>
              <a:t>2017, </a:t>
            </a:r>
            <a:r>
              <a:rPr lang="es-CL" sz="1600" dirty="0"/>
              <a:t>es de continuidad, por ello sus ejes esenciales corresponden al financiamiento de los gasto en personal y en los gastos para el funcionamiento de las sedes de Valparaíso y Santiago</a:t>
            </a:r>
            <a:r>
              <a:rPr lang="es-CL" sz="1600" dirty="0" smtClean="0"/>
              <a:t>.</a:t>
            </a:r>
          </a:p>
          <a:p>
            <a:pPr algn="just"/>
            <a:r>
              <a:rPr lang="es-CL" sz="1600" dirty="0" smtClean="0"/>
              <a:t>El </a:t>
            </a:r>
            <a:r>
              <a:rPr lang="es-CL" sz="1600" dirty="0"/>
              <a:t>presupuesto asignado en la Ley 20.882 alcanza los </a:t>
            </a:r>
            <a:r>
              <a:rPr lang="es-CL" sz="1600" dirty="0" smtClean="0"/>
              <a:t>M$118.580.103, </a:t>
            </a:r>
            <a:r>
              <a:rPr lang="es-CL" sz="1600" dirty="0"/>
              <a:t>un </a:t>
            </a:r>
            <a:r>
              <a:rPr lang="es-CL" sz="1600" dirty="0" smtClean="0"/>
              <a:t>56% </a:t>
            </a:r>
            <a:r>
              <a:rPr lang="es-CL" sz="1600" dirty="0"/>
              <a:t>destinado a Gastos en Personal; </a:t>
            </a:r>
            <a:r>
              <a:rPr lang="es-CL" sz="1600" dirty="0" smtClean="0"/>
              <a:t>31% </a:t>
            </a:r>
            <a:r>
              <a:rPr lang="es-CL" sz="1600" dirty="0"/>
              <a:t>para Transferencias Corrientes; 12,2% Gasto en Bienes y Servicios; y el 2</a:t>
            </a:r>
            <a:r>
              <a:rPr lang="es-CL" sz="1600" dirty="0" smtClean="0"/>
              <a:t>% </a:t>
            </a:r>
            <a:r>
              <a:rPr lang="es-CL" sz="1600" dirty="0"/>
              <a:t>restante se destina a Prestaciones de seguridad social; </a:t>
            </a:r>
            <a:r>
              <a:rPr lang="es-CL" sz="1600" dirty="0" smtClean="0"/>
              <a:t>y Servicio </a:t>
            </a:r>
            <a:r>
              <a:rPr lang="es-CL" sz="1600" dirty="0"/>
              <a:t>de la </a:t>
            </a:r>
            <a:r>
              <a:rPr lang="es-CL" sz="1600" dirty="0" smtClean="0"/>
              <a:t>Deuda. Similar a la observada en 2016.</a:t>
            </a:r>
          </a:p>
          <a:p>
            <a:pPr algn="just"/>
            <a:r>
              <a:rPr lang="es-CL" sz="1600" dirty="0" smtClean="0"/>
              <a:t>El </a:t>
            </a:r>
            <a:r>
              <a:rPr lang="es-CL" sz="1600" dirty="0"/>
              <a:t>presupuesto del Congreso </a:t>
            </a:r>
            <a:r>
              <a:rPr lang="es-CL" sz="1600" dirty="0" smtClean="0"/>
              <a:t>se incrementó en  </a:t>
            </a:r>
            <a:r>
              <a:rPr lang="es-CL" sz="1600" dirty="0"/>
              <a:t>M$3.766.440 </a:t>
            </a:r>
            <a:r>
              <a:rPr lang="es-CL" sz="1600" dirty="0" smtClean="0"/>
              <a:t>a noviembre, </a:t>
            </a:r>
            <a:r>
              <a:rPr lang="es-CL" sz="1600" dirty="0"/>
              <a:t>este incremento </a:t>
            </a:r>
            <a:r>
              <a:rPr lang="es-CL" sz="1600" dirty="0" smtClean="0"/>
              <a:t>se distribuyó en M$2.167.709  </a:t>
            </a:r>
            <a:r>
              <a:rPr lang="es-CL" sz="1600" dirty="0"/>
              <a:t>para la Cámara, </a:t>
            </a:r>
            <a:r>
              <a:rPr lang="es-CL" sz="1600" dirty="0" smtClean="0"/>
              <a:t> M</a:t>
            </a:r>
            <a:r>
              <a:rPr lang="es-CL" sz="1600" dirty="0"/>
              <a:t>$ 1.141.720 </a:t>
            </a:r>
            <a:r>
              <a:rPr lang="es-CL" sz="1600" dirty="0" smtClean="0"/>
              <a:t>de incremento en </a:t>
            </a:r>
            <a:r>
              <a:rPr lang="es-CL" sz="1600" dirty="0"/>
              <a:t>el presupuesto del Senado; </a:t>
            </a:r>
            <a:r>
              <a:rPr lang="es-CL" sz="1600" dirty="0" smtClean="0"/>
              <a:t>M</a:t>
            </a:r>
            <a:r>
              <a:rPr lang="es-CL" sz="1600" dirty="0"/>
              <a:t>$ </a:t>
            </a:r>
            <a:r>
              <a:rPr lang="es-CL" sz="1600" dirty="0" smtClean="0"/>
              <a:t>455.126 a BCN; y M$1.885 al Consejo Resolutivo de Asignaciones Parlamentarias. La </a:t>
            </a:r>
            <a:r>
              <a:rPr lang="es-CL" sz="1600" dirty="0"/>
              <a:t>ejecución </a:t>
            </a:r>
            <a:r>
              <a:rPr lang="es-CL" sz="1600" dirty="0" smtClean="0"/>
              <a:t>de la Partida alcanzó </a:t>
            </a:r>
            <a:r>
              <a:rPr lang="es-CL" sz="1600" dirty="0"/>
              <a:t>el </a:t>
            </a:r>
            <a:r>
              <a:rPr lang="es-CL" sz="1600" dirty="0" smtClean="0"/>
              <a:t> 86%  del presupuesto vigente.</a:t>
            </a:r>
            <a:endParaRPr lang="es-CL" sz="1600" dirty="0"/>
          </a:p>
          <a:p>
            <a:pPr algn="just"/>
            <a:r>
              <a:rPr lang="es-CL" sz="1600" dirty="0"/>
              <a:t>La distribución </a:t>
            </a:r>
            <a:r>
              <a:rPr lang="es-CL" sz="1600" dirty="0" smtClean="0"/>
              <a:t>inicial del </a:t>
            </a:r>
            <a:r>
              <a:rPr lang="es-CL" sz="1600" dirty="0"/>
              <a:t>presupuesto a nivel de programas del Congreso Nacional, es la siguiente: Programa Cámara de Diputados concentra el </a:t>
            </a:r>
            <a:r>
              <a:rPr lang="es-CL" sz="1600" dirty="0" smtClean="0"/>
              <a:t>55% </a:t>
            </a:r>
            <a:r>
              <a:rPr lang="es-CL" sz="1600" dirty="0"/>
              <a:t>del presupuesto de esta Partida presupuestaria; el Senado un </a:t>
            </a:r>
            <a:r>
              <a:rPr lang="es-CL" sz="1600" dirty="0" smtClean="0"/>
              <a:t>34%, </a:t>
            </a:r>
            <a:r>
              <a:rPr lang="es-CL" sz="1600" dirty="0"/>
              <a:t>la Biblioteca un </a:t>
            </a:r>
            <a:r>
              <a:rPr lang="es-CL" sz="1600" dirty="0" smtClean="0"/>
              <a:t>10% </a:t>
            </a:r>
            <a:r>
              <a:rPr lang="es-CL" sz="1600" dirty="0"/>
              <a:t>y el Consejo Resolutivo de Asignaciones Parlamentarias un 1</a:t>
            </a:r>
            <a:r>
              <a:rPr lang="es-CL" sz="1600" dirty="0" smtClean="0"/>
              <a:t>%.</a:t>
            </a:r>
          </a:p>
          <a:p>
            <a:pPr algn="just"/>
            <a:r>
              <a:rPr lang="es-CL" sz="1600" dirty="0" smtClean="0"/>
              <a:t>Respecto </a:t>
            </a:r>
            <a:r>
              <a:rPr lang="es-CL" sz="1600" dirty="0"/>
              <a:t>a </a:t>
            </a:r>
            <a:r>
              <a:rPr lang="es-CL" sz="1600" dirty="0" smtClean="0"/>
              <a:t>las tasas de ejecución, </a:t>
            </a:r>
            <a:r>
              <a:rPr lang="es-CL" sz="1600" dirty="0"/>
              <a:t>el Senado acumuló un </a:t>
            </a:r>
            <a:r>
              <a:rPr lang="es-CL" sz="1600" dirty="0" smtClean="0"/>
              <a:t>  85,3%, </a:t>
            </a:r>
            <a:r>
              <a:rPr lang="es-CL" sz="1600" dirty="0"/>
              <a:t>Cámara </a:t>
            </a:r>
            <a:r>
              <a:rPr lang="es-CL" sz="1600" dirty="0" smtClean="0"/>
              <a:t>86,8%,  </a:t>
            </a:r>
            <a:r>
              <a:rPr lang="es-CL" sz="1600" dirty="0"/>
              <a:t>Biblioteca del Congreso </a:t>
            </a:r>
            <a:r>
              <a:rPr lang="es-CL" sz="1600" dirty="0" smtClean="0"/>
              <a:t> 85,2%, </a:t>
            </a:r>
            <a:r>
              <a:rPr lang="es-CL" sz="1600" dirty="0"/>
              <a:t>y Consejo Resolutivo de Asignaciones Parlamentarias </a:t>
            </a:r>
            <a:r>
              <a:rPr lang="es-CL" sz="1600" dirty="0" smtClean="0"/>
              <a:t> 78,6% de gasto devengado .</a:t>
            </a:r>
          </a:p>
          <a:p>
            <a:pPr algn="just"/>
            <a:r>
              <a:rPr lang="es-CL" sz="1600" dirty="0" smtClean="0"/>
              <a:t>No se observan diferencias significativas en las tasas de ejecución al comparar el año 2016 con  2017, observándose una tendencia similar en la ejecución mensual.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410181"/>
            <a:ext cx="8210798" cy="9296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2016-NOVIEMBRE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dirty="0" smtClean="0">
                <a:latin typeface="+mn-lt"/>
              </a:rPr>
              <a:t> </a:t>
            </a:r>
          </a:p>
        </p:txBody>
      </p:sp>
      <p:sp>
        <p:nvSpPr>
          <p:cNvPr id="3" name="2 Rectángulo"/>
          <p:cNvSpPr/>
          <p:nvPr/>
        </p:nvSpPr>
        <p:spPr>
          <a:xfrm flipV="1">
            <a:off x="4680012" y="1895343"/>
            <a:ext cx="35643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sz="1600" dirty="0" smtClean="0"/>
              <a:t> </a:t>
            </a:r>
            <a:endParaRPr lang="es-CL" sz="16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81" y="1726068"/>
            <a:ext cx="3653255" cy="50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" y="5805264"/>
            <a:ext cx="779145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8 Marcador de texto"/>
          <p:cNvSpPr txBox="1">
            <a:spLocks/>
          </p:cNvSpPr>
          <p:nvPr/>
        </p:nvSpPr>
        <p:spPr>
          <a:xfrm>
            <a:off x="4600330" y="1726068"/>
            <a:ext cx="4041775" cy="4787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1200" b="1" dirty="0" smtClean="0"/>
              <a:t>Porcentaje de ejecución acumulada  respecto al presupuesto vigente, enero-NOVIEMBRE años 2016-2017</a:t>
            </a:r>
            <a:endParaRPr lang="es-CL" sz="12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12" y="2348880"/>
            <a:ext cx="3985242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96" y="2348880"/>
            <a:ext cx="4116328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112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7922766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 NOVIEMBRE 2017 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CONGRESO NACIONAL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594928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</a:t>
            </a:r>
            <a:r>
              <a:rPr lang="es-CL" sz="1050" dirty="0"/>
              <a:t> </a:t>
            </a:r>
            <a:r>
              <a:rPr lang="es-CL" sz="1050" dirty="0" smtClean="0"/>
              <a:t>de Ejecución Partida”,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2044700"/>
            <a:ext cx="7560840" cy="3472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7" y="404664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NOVIEMBRE 2017 </a:t>
            </a:r>
            <a:b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RESUMEN POR CAPÍTULOS CONGRESO NACIONAL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637624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 smtClean="0"/>
              <a:t>Fuente</a:t>
            </a:r>
            <a:r>
              <a:rPr lang="es-CL" sz="1050" dirty="0" smtClean="0"/>
              <a:t>: Elaboración Unidad Asesoría Presupuestaria del Senado en base a “Informe Ejecución Capítulo”, disponible en </a:t>
            </a:r>
            <a:r>
              <a:rPr lang="es-CL" sz="1050" u="sng" dirty="0" smtClean="0">
                <a:hlinkClick r:id="rId3"/>
              </a:rPr>
              <a:t>www.dipres.cl</a:t>
            </a:r>
            <a:endParaRPr lang="es-CL" sz="1050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106951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de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2276872"/>
            <a:ext cx="8123237" cy="2880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NOVIEMBRE 2017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SENADO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925" y="1628800"/>
            <a:ext cx="7040563" cy="4576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NOVIEMBRE 2017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02. PROGRAMA 01. CÁMARA DE DIPUTADOS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356350"/>
            <a:ext cx="849694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1628800"/>
            <a:ext cx="8004264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535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519814"/>
            <a:ext cx="8229600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NOVIEMBRE 2017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03. PROGRAMA 01. BIBLIOTECA DEL CONGRESO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35292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734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77963"/>
            <a:ext cx="7848871" cy="45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760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457200" y="381315"/>
            <a:ext cx="8229600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NOVIEMBRE 2017</a:t>
            </a:r>
            <a:b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01.CONSEJO RESOLUTIVO DE ASIGNACIONES PARLAMENTARIAS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56350"/>
            <a:ext cx="8496944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Unidad Asesoría Presupuestaria del Senado en base a </a:t>
            </a:r>
            <a:r>
              <a:rPr lang="es-CL" sz="1050" dirty="0" smtClean="0"/>
              <a:t>“Informe Ejecución Programa”, disponible en </a:t>
            </a:r>
            <a:r>
              <a:rPr lang="es-CL" sz="1050" u="sng" dirty="0" smtClean="0">
                <a:hlinkClick r:id="rId2"/>
              </a:rPr>
              <a:t>www.dipres.cl</a:t>
            </a:r>
            <a:endParaRPr lang="es-CL" sz="1050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2017</a:t>
            </a:r>
            <a:endParaRPr lang="es-CL" sz="16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763" y="2627313"/>
            <a:ext cx="7102475" cy="2529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735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1935</TotalTime>
  <Words>522</Words>
  <Application>Microsoft Office PowerPoint</Application>
  <PresentationFormat>Presentación en pantalla (4:3)</PresentationFormat>
  <Paragraphs>44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1_Tema de Office</vt:lpstr>
      <vt:lpstr>Tema de Office</vt:lpstr>
      <vt:lpstr>Imagen de mapa de bits</vt:lpstr>
      <vt:lpstr>EJECUCIÓN PRESUPUESTARIA DE GASTOS ACUMULADA NOVIEMBRE 2017 PARTIDA 02: CONGRESO NACIONAL</vt:lpstr>
      <vt:lpstr>EJECUCIÓN PRESUPUESTARIA DE GASTOS NOVIEMBRE 2017   CONGRESO NACIONAL</vt:lpstr>
      <vt:lpstr>Ejecución Presupuestaria de Gastos Acumulada a NOVIEMBRE 2016-NOVIEMBRE 2017   CONGRESO NACIONAL</vt:lpstr>
      <vt:lpstr>EJECUCIÓN PRESUPUESTARIA DE GASTOS A NOVIEMBRE 2017  CONGRESO NACIONAL</vt:lpstr>
      <vt:lpstr>EJECUCIÓN PRESUPUESTARIA DE GASTOS NOVIEMBRE 2017  RESUMEN POR CAPÍTULOS CONGRESO NACIONAL</vt:lpstr>
      <vt:lpstr>Presentación de PowerPoint</vt:lpstr>
      <vt:lpstr>EJECUCIÓN PRESUPUESTARIA DE GASTOS NOVIEMBRE 2017 CAPÍTULO 02. PROGRAMA 01. CÁMARA DE DIPUTADOS</vt:lpstr>
      <vt:lpstr>EJECUCIÓN PRESUPUESTARIA DE GASTOS NOVIEMBRE 2017 CAPÍTULO 03. PROGRAMA 01. BIBLIOTECA DEL CONGRESO</vt:lpstr>
      <vt:lpstr>EJECUCIÓN PRESUPUESTARIA DE GASTOS NOVIEMBRE 2017 CAPÍTULO 04. PROGRAMA 01.CONSEJO RESOLUTIVO DE ASIGNACIONES PARLAMENTARIAS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SLARENAS</cp:lastModifiedBy>
  <cp:revision>121</cp:revision>
  <cp:lastPrinted>2016-07-04T14:42:46Z</cp:lastPrinted>
  <dcterms:created xsi:type="dcterms:W3CDTF">2016-06-23T13:38:47Z</dcterms:created>
  <dcterms:modified xsi:type="dcterms:W3CDTF">2018-01-09T13:20:32Z</dcterms:modified>
</cp:coreProperties>
</file>