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1" d="100"/>
          <a:sy n="91" d="100"/>
        </p:scale>
        <p:origin x="-84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Adm.'!$Y$27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Adm.'!$Z$26:$AJ$26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'Sec. y Adm.'!$Z$27:$AJ$27</c:f>
              <c:numCache>
                <c:formatCode>0.0%</c:formatCode>
                <c:ptCount val="11"/>
                <c:pt idx="0">
                  <c:v>0.14692679784883927</c:v>
                </c:pt>
                <c:pt idx="1">
                  <c:v>6.5233582751077351E-2</c:v>
                </c:pt>
                <c:pt idx="2">
                  <c:v>9.1324861674936905E-2</c:v>
                </c:pt>
                <c:pt idx="3">
                  <c:v>6.1857180247493343E-2</c:v>
                </c:pt>
                <c:pt idx="4">
                  <c:v>7.6889347489145637E-2</c:v>
                </c:pt>
                <c:pt idx="5">
                  <c:v>8.7184480450309076E-2</c:v>
                </c:pt>
                <c:pt idx="6">
                  <c:v>7.5415190606928473E-2</c:v>
                </c:pt>
                <c:pt idx="7">
                  <c:v>7.2292603957868615E-2</c:v>
                </c:pt>
                <c:pt idx="8">
                  <c:v>9.1291256520423206E-2</c:v>
                </c:pt>
                <c:pt idx="9">
                  <c:v>6.8641920922332247E-2</c:v>
                </c:pt>
                <c:pt idx="10">
                  <c:v>7.3556028516989447E-2</c:v>
                </c:pt>
              </c:numCache>
            </c:numRef>
          </c:val>
        </c:ser>
        <c:ser>
          <c:idx val="1"/>
          <c:order val="1"/>
          <c:tx>
            <c:strRef>
              <c:f>'Sec. y Adm.'!$Y$28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333333333333333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666666666666666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77777777777788E-2"/>
                  <c:y val="4.62926509186351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5000000000000001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2.7777559055118112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Adm.'!$Z$26:$AJ$26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'Sec. y Adm.'!$Z$28:$AJ$28</c:f>
              <c:numCache>
                <c:formatCode>0.0%</c:formatCode>
                <c:ptCount val="11"/>
                <c:pt idx="0">
                  <c:v>0.11437800197225921</c:v>
                </c:pt>
                <c:pt idx="1">
                  <c:v>5.9183581826618509E-2</c:v>
                </c:pt>
                <c:pt idx="2">
                  <c:v>8.665531447025078E-2</c:v>
                </c:pt>
                <c:pt idx="3">
                  <c:v>7.2318909770449843E-2</c:v>
                </c:pt>
                <c:pt idx="4">
                  <c:v>7.102043426756928E-2</c:v>
                </c:pt>
                <c:pt idx="5">
                  <c:v>8.8060190646140457E-2</c:v>
                </c:pt>
                <c:pt idx="6">
                  <c:v>7.9447754862060654E-2</c:v>
                </c:pt>
                <c:pt idx="7">
                  <c:v>0.10106849722578432</c:v>
                </c:pt>
                <c:pt idx="8">
                  <c:v>9.19140617517476E-2</c:v>
                </c:pt>
                <c:pt idx="9">
                  <c:v>7.9041307431372609E-2</c:v>
                </c:pt>
                <c:pt idx="10">
                  <c:v>7.4567821191601699E-2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364096"/>
        <c:axId val="101365632"/>
      </c:barChart>
      <c:catAx>
        <c:axId val="101364096"/>
        <c:scaling>
          <c:orientation val="minMax"/>
        </c:scaling>
        <c:delete val="0"/>
        <c:axPos val="b"/>
        <c:majorTickMark val="out"/>
        <c:minorTickMark val="none"/>
        <c:tickLblPos val="nextTo"/>
        <c:crossAx val="101365632"/>
        <c:crosses val="autoZero"/>
        <c:auto val="1"/>
        <c:lblAlgn val="ctr"/>
        <c:lblOffset val="100"/>
        <c:noMultiLvlLbl val="0"/>
      </c:catAx>
      <c:valAx>
        <c:axId val="10136563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13640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'Sec. y Adm.'!$AL$27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Adm.'!$AM$26:$AW$26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'Sec. y Adm.'!$AM$27:$AW$27</c:f>
              <c:numCache>
                <c:formatCode>0.0%</c:formatCode>
                <c:ptCount val="11"/>
                <c:pt idx="0">
                  <c:v>0.14692679784883927</c:v>
                </c:pt>
                <c:pt idx="1">
                  <c:v>0.21216038059991663</c:v>
                </c:pt>
                <c:pt idx="2">
                  <c:v>0.30348524227485352</c:v>
                </c:pt>
                <c:pt idx="3">
                  <c:v>0.36534242252234689</c:v>
                </c:pt>
                <c:pt idx="4">
                  <c:v>0.44223177001149255</c:v>
                </c:pt>
                <c:pt idx="5">
                  <c:v>0.52941625046180163</c:v>
                </c:pt>
                <c:pt idx="6">
                  <c:v>0.6048314410687301</c:v>
                </c:pt>
                <c:pt idx="7">
                  <c:v>0.67712404502659873</c:v>
                </c:pt>
                <c:pt idx="8">
                  <c:v>0.76841530154702187</c:v>
                </c:pt>
                <c:pt idx="9">
                  <c:v>0.8370572224693541</c:v>
                </c:pt>
                <c:pt idx="10">
                  <c:v>0.9106132509863436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'Sec. y Adm.'!$AL$28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Adm.'!$AM$26:$AW$26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'Sec. y Adm.'!$AM$28:$AW$28</c:f>
              <c:numCache>
                <c:formatCode>0.0%</c:formatCode>
                <c:ptCount val="11"/>
                <c:pt idx="0">
                  <c:v>0.11437800197225921</c:v>
                </c:pt>
                <c:pt idx="1">
                  <c:v>0.17356158379887771</c:v>
                </c:pt>
                <c:pt idx="2">
                  <c:v>0.26021689826912847</c:v>
                </c:pt>
                <c:pt idx="3">
                  <c:v>0.33253580803957833</c:v>
                </c:pt>
                <c:pt idx="4">
                  <c:v>0.40355624230714759</c:v>
                </c:pt>
                <c:pt idx="5">
                  <c:v>0.49161643295328805</c:v>
                </c:pt>
                <c:pt idx="6">
                  <c:v>0.57106418781534873</c:v>
                </c:pt>
                <c:pt idx="7">
                  <c:v>0.67213268504113299</c:v>
                </c:pt>
                <c:pt idx="8">
                  <c:v>0.76404674679288065</c:v>
                </c:pt>
                <c:pt idx="9">
                  <c:v>0.84308805422425326</c:v>
                </c:pt>
                <c:pt idx="10">
                  <c:v>0.91765587541585492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482496"/>
        <c:axId val="107492480"/>
      </c:lineChart>
      <c:catAx>
        <c:axId val="107482496"/>
        <c:scaling>
          <c:orientation val="minMax"/>
        </c:scaling>
        <c:delete val="0"/>
        <c:axPos val="b"/>
        <c:majorTickMark val="out"/>
        <c:minorTickMark val="none"/>
        <c:tickLblPos val="nextTo"/>
        <c:crossAx val="107492480"/>
        <c:crosses val="autoZero"/>
        <c:auto val="1"/>
        <c:lblAlgn val="ctr"/>
        <c:lblOffset val="100"/>
        <c:noMultiLvlLbl val="0"/>
      </c:catAx>
      <c:valAx>
        <c:axId val="10749248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74824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emf"/><Relationship Id="rId4" Type="http://schemas.openxmlformats.org/officeDocument/2006/relationships/package" Target="../embeddings/Hoja_de_c_lculo_de_Microsoft_Excel3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package" Target="../embeddings/Hoja_de_c_lculo_de_Microsoft_Excel4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Noviembre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PRESIDENCIA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Enero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Noviembre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En el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noviem</a:t>
            </a:r>
            <a:r>
              <a:rPr lang="es-CL" sz="1600" dirty="0" smtClean="0"/>
              <a:t>bre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,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 la Partida fue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$1.365 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7,5%, similar a la ejecución del mismo mes del año anterior (7,4%). Con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ello, el gasto acumulado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asciende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600" b="1" dirty="0"/>
              <a:t>$</a:t>
            </a:r>
            <a:r>
              <a:rPr lang="es-CL" sz="1600" b="1" dirty="0" smtClean="0"/>
              <a:t>17.533 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91,8</a:t>
            </a:r>
            <a:r>
              <a:rPr lang="es-CL" sz="1600" b="1" dirty="0" smtClean="0"/>
              <a:t>%,</a:t>
            </a:r>
            <a:r>
              <a:rPr lang="es-CL" sz="1600" dirty="0" smtClean="0"/>
              <a:t> </a:t>
            </a:r>
            <a:r>
              <a:rPr lang="es-CL" sz="1600" dirty="0"/>
              <a:t>respecto de la ley </a:t>
            </a:r>
            <a:r>
              <a:rPr lang="es-CL" sz="1600" dirty="0" smtClean="0"/>
              <a:t>inicial.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La Partida registró </a:t>
            </a:r>
            <a:r>
              <a:rPr lang="es-CL" sz="1600" b="1" dirty="0" smtClean="0"/>
              <a:t>una modificación presupuestaria en su presupuesto inicial que contempla un aumento de $1.608 millones. </a:t>
            </a:r>
            <a:r>
              <a:rPr lang="es-CL" sz="1600" dirty="0" smtClean="0"/>
              <a:t>Este mayor presupuesto se destinó a: incremento de $976 millones en Deuda Flotante producto de operaciones del año anterior, $348 millones en gastos en Personal por reajuste y otros. </a:t>
            </a:r>
            <a:r>
              <a:rPr lang="es-CL" sz="1600" b="1" dirty="0" smtClean="0"/>
              <a:t>Sin embargo, en el mes de noviembre se incrementó en $114 millones adicionales el presupuesto de Gastos en Personal, totalizando así un incremento acumulado del presupuesto en Personal durante el año de $462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Además, durante el presente año se agregó el ítem Vehículos con $102 millones y </a:t>
            </a:r>
            <a:r>
              <a:rPr lang="es-CL" sz="1600" dirty="0"/>
              <a:t>$21 millones en Máquinas y Equipos., </a:t>
            </a:r>
            <a:r>
              <a:rPr lang="es-CL" sz="1600" dirty="0" smtClean="0"/>
              <a:t>$114 millones en Prestaciones de Seguridad Social, y disminuyó Apoyo Actividades Presidenciales en $68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 smtClean="0"/>
              <a:t>Las transferencias para Apoyo de Actividades Presidenciales registra una ejecución de $3.764 millones, equivalente a un 89,3% de avance.</a:t>
            </a:r>
            <a:endParaRPr lang="es-CL" sz="16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 title="Ejecución Mensual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514998"/>
              </p:ext>
            </p:extLst>
          </p:nvPr>
        </p:nvGraphicFramePr>
        <p:xfrm>
          <a:off x="457200" y="1600201"/>
          <a:ext cx="3970784" cy="3989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0694897"/>
              </p:ext>
            </p:extLst>
          </p:nvPr>
        </p:nvGraphicFramePr>
        <p:xfrm>
          <a:off x="4355976" y="1700808"/>
          <a:ext cx="457200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647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232" y="530120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203231"/>
              </p:ext>
            </p:extLst>
          </p:nvPr>
        </p:nvGraphicFramePr>
        <p:xfrm>
          <a:off x="557213" y="2414588"/>
          <a:ext cx="8029575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Hoja de cálculo" r:id="rId4" imgW="8029702" imgH="2028780" progId="Excel.Sheet.12">
                  <p:embed/>
                </p:oleObj>
              </mc:Choice>
              <mc:Fallback>
                <p:oleObj name="Hoja de cálculo" r:id="rId4" imgW="8029702" imgH="20287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7213" y="2414588"/>
                        <a:ext cx="8029575" cy="202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6359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533500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604749"/>
              </p:ext>
            </p:extLst>
          </p:nvPr>
        </p:nvGraphicFramePr>
        <p:xfrm>
          <a:off x="605067" y="1916832"/>
          <a:ext cx="7820025" cy="399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Hoja de cálculo" r:id="rId4" imgW="7820078" imgH="3848040" progId="Excel.Sheet.12">
                  <p:embed/>
                </p:oleObj>
              </mc:Choice>
              <mc:Fallback>
                <p:oleObj name="Hoja de cálculo" r:id="rId4" imgW="7820078" imgH="38480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5067" y="1916832"/>
                        <a:ext cx="7820025" cy="399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2446</TotalTime>
  <Words>350</Words>
  <Application>Microsoft Office PowerPoint</Application>
  <PresentationFormat>Presentación en pantalla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1_Tema de Office</vt:lpstr>
      <vt:lpstr>Tema de Office</vt:lpstr>
      <vt:lpstr>Imagen de mapa de bits</vt:lpstr>
      <vt:lpstr>Hoja de cálculo</vt:lpstr>
      <vt:lpstr>EJECUCIÓN PRESUPUESTARIA DE GASTOS ACUMULADA al mes de Noviembre de 2017 Partida 01: PRESIDENCIA DE LA REPÚBLICA</vt:lpstr>
      <vt:lpstr>Ejecución Presupuestaria de Gastos Acumulada al mes de Noviembre de 2017  Presidencia de la República</vt:lpstr>
      <vt:lpstr>Presentación de PowerPoint</vt:lpstr>
      <vt:lpstr>Ejecución Presupuestaria de Gastos Acumulada al mes de Noviembre de 2017 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157</cp:revision>
  <cp:lastPrinted>2017-05-05T14:22:30Z</cp:lastPrinted>
  <dcterms:created xsi:type="dcterms:W3CDTF">2016-06-23T13:38:47Z</dcterms:created>
  <dcterms:modified xsi:type="dcterms:W3CDTF">2018-01-08T17:42:54Z</dcterms:modified>
</cp:coreProperties>
</file>