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74" d="100"/>
          <a:sy n="74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50: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TESORO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3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FE2E31E-249C-4C65-8B24-DA81A6214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00809"/>
            <a:ext cx="8238911" cy="447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2567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0552B47-3BD4-4D2E-AA16-D68377B07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52091"/>
            <a:ext cx="8210799" cy="260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54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5789263-9CE6-4D21-83C1-DD4C6CFDA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43884"/>
            <a:ext cx="8300576" cy="439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04: SERVICIO DE LA DEUDA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86345" y="645333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412578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C4CEBB8-7D97-48F9-9367-12B40D195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96108"/>
            <a:ext cx="8272464" cy="213186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F7B9E9D-A323-4E4E-AA2B-F7276B22B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4522751"/>
            <a:ext cx="8272464" cy="193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99" y="1215891"/>
            <a:ext cx="830313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459" y="666189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C2A5ECA-2F27-4088-AEFF-DDB2BEDAE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671231"/>
            <a:ext cx="8272465" cy="504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65762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4098704-A136-4A01-8B0C-A8D284B6A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10" y="1700809"/>
            <a:ext cx="8212025" cy="295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06: FONDO DE RESERVA DE PENSIONES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33337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340768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2017 de Fondo FRP en millones de dólares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2B5364C-75FA-403C-97F3-5CD1F274C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839008"/>
            <a:ext cx="3744416" cy="140039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5C07208-10AF-4F08-9CF0-7F260FE67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3789040"/>
            <a:ext cx="8272464" cy="201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07: FONDO DE ESTABILIZACIÓN ECONÓMICA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2017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1562" y="3429000"/>
            <a:ext cx="822960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DBE9D23-392B-4EC3-8D56-BF4D29E4E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049" y="1935482"/>
            <a:ext cx="3584626" cy="141616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E8E547A-6502-4721-A28D-3BA56BBA2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3787801"/>
            <a:ext cx="8210799" cy="245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2871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08: FONDO PARA LA EDUCACIÓN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495" y="41360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F2B119-ACE2-4721-809D-AFE2C1E5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95" y="1597788"/>
            <a:ext cx="8183328" cy="168932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6FAEC03-5C43-4AF1-827D-A546CD63C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94" y="4437112"/>
            <a:ext cx="8183329" cy="185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09: FONDO DE APOYO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D551AF2-C901-4B0F-AB13-BFE2A55B9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0"/>
            <a:ext cx="8272464" cy="432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moneda nacional, </a:t>
            </a:r>
            <a:r>
              <a:rPr lang="es-CL" sz="1600" dirty="0"/>
              <a:t>la ejecución de la Partida Tesoro Público acumulada al mes de mayo, </a:t>
            </a:r>
            <a:r>
              <a:rPr lang="es-CL" sz="1600" b="1" dirty="0"/>
              <a:t>ascendió a 42,8% </a:t>
            </a:r>
            <a:r>
              <a:rPr lang="es-CL" sz="1600" dirty="0"/>
              <a:t>respecto del presupuesto vigente.  Dentro del presupuesto de ésta Partida, el 82%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consolidado, el presupuesto vigente considera reducciones por </a:t>
            </a:r>
            <a:r>
              <a:rPr lang="es-CL" sz="1600" b="1" dirty="0"/>
              <a:t>$19.372 millones</a:t>
            </a:r>
            <a:r>
              <a:rPr lang="es-CL" sz="1600" dirty="0"/>
              <a:t>, afectando a los subtítulos 24 “transferencias corrientes”, por $94.291 millones y 23 “prestaciones de seguridad social”, por $1 millón, mientras se registran incrementos en el subtítulo 27 “aporte fiscal libre”, por $75.105 millones y en el subtítulo 33 “transferencias de capital”, por $1.816 millones</a:t>
            </a:r>
            <a:r>
              <a:rPr lang="es-CL" sz="16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</a:t>
            </a:r>
            <a:r>
              <a:rPr lang="es-CL" sz="1600" b="1" dirty="0">
                <a:solidFill>
                  <a:prstClr val="black"/>
                </a:solidFill>
              </a:rPr>
              <a:t>gasto de la Partida </a:t>
            </a:r>
            <a:r>
              <a:rPr lang="es-CL" sz="1600" dirty="0">
                <a:solidFill>
                  <a:prstClr val="black"/>
                </a:solidFill>
              </a:rPr>
              <a:t>en</a:t>
            </a:r>
            <a:r>
              <a:rPr lang="es-CL" sz="1600" b="1" dirty="0">
                <a:solidFill>
                  <a:prstClr val="black"/>
                </a:solidFill>
              </a:rPr>
              <a:t> dólares, al mes de mayo alcanzó un 241,9%, </a:t>
            </a:r>
            <a:r>
              <a:rPr lang="es-CL" sz="1600" dirty="0">
                <a:solidFill>
                  <a:prstClr val="black"/>
                </a:solidFill>
              </a:rPr>
              <a:t>respecto al presupuesto vigente.  Ello debido, fundamentalmente, a que los Subtítulo 30 “Adquisición de Activos Financieros”, presentó una ejecución de 368,6%.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Respecto a la ejecución de los Programas presupuestarios, en moneda nacional, se destacan lo siguiente: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10: FONDO PARA DIAGNÓSTICOS Y TRATAMIENTOS DE ALTO COSTO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37657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2017 del Fondo en millones de dólares (información trimestral)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252F02A-C87D-4F41-81D9-2407C7646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960" y="2014744"/>
            <a:ext cx="3641549" cy="140972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E833380-7A65-4004-A3DB-DB978E8AF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4221088"/>
            <a:ext cx="8258176" cy="173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Subsidios</a:t>
            </a:r>
            <a:r>
              <a:rPr lang="es-CL" sz="1600" dirty="0">
                <a:solidFill>
                  <a:prstClr val="black"/>
                </a:solidFill>
              </a:rPr>
              <a:t>, con $433.474 millones ejecutados, equivalente a un 38,7%, donde las principales erogaciones correspondieron a transferencias por $191.767 millones para el “Fondo Único de Prestaciones Familiares y Subsidios de Cesantía”; $108.981 millones para el “Fondo Nacional de Subsidio Familiar”; $37.162 millones para el “Fondo Único de Prestaciones Familiares y Subsidios de Cesantía”; y, $27.792 millones para la “Bonificación por Inversiones de Riego y Drenaje Ley N°18.450”, que en conjunto representan el 84% de la ejecución.</a:t>
            </a:r>
            <a:r>
              <a:rPr lang="es-CL" sz="16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Operaciones Complementarias</a:t>
            </a:r>
            <a:r>
              <a:rPr lang="es-CL" sz="1600" dirty="0">
                <a:solidFill>
                  <a:prstClr val="black"/>
                </a:solidFill>
              </a:rPr>
              <a:t>, presentó un 84,5% de ejecución, explicado por el nivel de erogación del subtítulo 30 “adquisición de activos financieros” (ítem compra de títulos y valores), que alcanza los $2.109.613 millones por sobre el presupuesto inicial y vigente de dicha asignación, representando a su vez el 73%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Servicio de la Deuda Pública</a:t>
            </a:r>
            <a:r>
              <a:rPr lang="es-CL" sz="1600" dirty="0"/>
              <a:t>, registra un </a:t>
            </a:r>
            <a:r>
              <a:rPr lang="es-CL" sz="1600" b="1" dirty="0"/>
              <a:t>gasto de 45,1% en moneda nacional</a:t>
            </a:r>
            <a:r>
              <a:rPr lang="es-CL" sz="1600" dirty="0"/>
              <a:t>, destacando el ajuste realizado respecto al mes anterior, donde la ejecución en “amortización deuda interna” que alcanza los $382.534 millones se traslada al “intereses deuda externa” por igual monto, mientras que los “intereses deuda interna” por $516.799 millones se traslada a “otros gastos financieros deuda externa” por igual monto</a:t>
            </a:r>
            <a:r>
              <a:rPr lang="es-CL" sz="1600" dirty="0">
                <a:solidFill>
                  <a:prstClr val="black"/>
                </a:solidFill>
              </a:rPr>
              <a:t>. El presupuesto </a:t>
            </a:r>
            <a:r>
              <a:rPr lang="es-CL" sz="1600" b="1" dirty="0">
                <a:solidFill>
                  <a:prstClr val="black"/>
                </a:solidFill>
              </a:rPr>
              <a:t>en dólares </a:t>
            </a:r>
            <a:r>
              <a:rPr lang="es-CL" sz="1600" dirty="0">
                <a:solidFill>
                  <a:prstClr val="black"/>
                </a:solidFill>
              </a:rPr>
              <a:t>presenta un gasto de 57,7%,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4"/>
            </a:pPr>
            <a:r>
              <a:rPr lang="es-CL" sz="1600" b="1" dirty="0"/>
              <a:t>Aporte Fiscal Libre</a:t>
            </a:r>
            <a:r>
              <a:rPr lang="es-CL" sz="1600" dirty="0"/>
              <a:t>, presentó una ejecución de 38,3%, destacando las transferencias efectuadas al Ministerio de Desarrollo Social y al Ministerio de la Mujer y la Equidad de Género, con un 47,4% y 53,1% respectivamente,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4"/>
            </a:pPr>
            <a:r>
              <a:rPr lang="es-CL" sz="1600" dirty="0"/>
              <a:t>El </a:t>
            </a:r>
            <a:r>
              <a:rPr lang="es-CL" sz="1600" b="1" dirty="0"/>
              <a:t>Fondo de Estabilidad Económica y Social (FEES) </a:t>
            </a:r>
            <a:r>
              <a:rPr lang="es-CL" sz="1600" dirty="0"/>
              <a:t>presenta un saldo de activos a mayo por </a:t>
            </a:r>
            <a:r>
              <a:rPr lang="es-CL" sz="1600" b="1" dirty="0"/>
              <a:t>US$14.443,3 millones</a:t>
            </a:r>
            <a:r>
              <a:rPr lang="es-CL" sz="1600" dirty="0"/>
              <a:t>, por su lado el </a:t>
            </a:r>
            <a:r>
              <a:rPr lang="es-CL" sz="1600" b="1" dirty="0"/>
              <a:t>Fondo de Reserva de Pensiones (FRP)</a:t>
            </a:r>
            <a:r>
              <a:rPr lang="es-CL" sz="1600" dirty="0"/>
              <a:t> acumula </a:t>
            </a:r>
            <a:r>
              <a:rPr lang="es-CL" sz="1600" b="1" dirty="0"/>
              <a:t>US$9.374,1 millones</a:t>
            </a:r>
            <a:r>
              <a:rPr lang="es-CL" sz="1600" dirty="0"/>
              <a:t>, mientras que el </a:t>
            </a:r>
            <a:r>
              <a:rPr lang="es-CL" sz="1600" b="1" dirty="0"/>
              <a:t>Fondo para Diagnóstico y Tratamiento de Alto Costo</a:t>
            </a:r>
            <a:r>
              <a:rPr lang="es-CL" sz="1600" dirty="0"/>
              <a:t> mantiene un saldo acumulado a marzo de </a:t>
            </a:r>
            <a:r>
              <a:rPr lang="es-CL" sz="1600" b="1" dirty="0"/>
              <a:t>$150.301 millones</a:t>
            </a:r>
            <a:r>
              <a:rPr lang="es-CL" sz="1600" dirty="0"/>
              <a:t>, y</a:t>
            </a:r>
            <a:endParaRPr lang="es-CL" sz="16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4"/>
            </a:pPr>
            <a:r>
              <a:rPr lang="es-CL" sz="1600" dirty="0"/>
              <a:t>Para el </a:t>
            </a:r>
            <a:r>
              <a:rPr lang="es-CL" sz="1600" b="1" dirty="0"/>
              <a:t>Fondo para la Educación (FE) y</a:t>
            </a:r>
            <a:r>
              <a:rPr lang="es-CL" sz="1600" dirty="0"/>
              <a:t> </a:t>
            </a:r>
            <a:r>
              <a:rPr lang="es-CL" sz="1600" b="1" dirty="0"/>
              <a:t>Fondo de Apoyo Regional (FAR)</a:t>
            </a:r>
            <a:r>
              <a:rPr lang="es-CL" sz="1600" dirty="0"/>
              <a:t> no se entrega información respecto de los saldos acumulados y movimientos de recursos actualizado al mes de mayo.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41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498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5941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41977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D0668E5-F128-421D-8D92-1B288DD00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9"/>
            <a:ext cx="8229601" cy="224907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86AF743-A77F-494B-AE95-5AC1E7C76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4562921"/>
            <a:ext cx="8201488" cy="179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Mayo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50, Resumen por Programa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57301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100" y="38610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414337" y="594419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5C70CB3-CC8E-4D9F-9BAA-38E6FFD09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224" y="1700808"/>
            <a:ext cx="8300576" cy="182517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2E5C753-134B-4678-9E1D-C43851FB7A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224" y="4226174"/>
            <a:ext cx="8300576" cy="171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0665" y="642835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02: SUBSIDIOS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B5D1B31-E176-451A-923E-89E829C47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556792"/>
            <a:ext cx="8272464" cy="487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34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8AB098-D5BB-423C-8053-231293249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1"/>
            <a:ext cx="8272464" cy="461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BBAB3AD-F022-4A3C-894A-21FEDD283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72464" cy="46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3369</TotalTime>
  <Words>1226</Words>
  <Application>Microsoft Office PowerPoint</Application>
  <PresentationFormat>Presentación en pantalla (4:3)</PresentationFormat>
  <Paragraphs>99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EJECUCIÓN PRESUPUESTARIA DE GASTOS ACUMULADA al mes de Mayo de 2017 Partida 50: TESORO PÚBLICO</vt:lpstr>
      <vt:lpstr>Ejecución Presupuestaria de Gastos Acumulada al mes de Mayo de 2017  Tesoro Público</vt:lpstr>
      <vt:lpstr>Ejecución Presupuestaria de Gastos Acumulada al mes de Mayo de 2017  Tesoro Público</vt:lpstr>
      <vt:lpstr>Ejecución Presupuestaria de Gastos Acumulada al mes de Mayo de 2017  Tesoro Público</vt:lpstr>
      <vt:lpstr>Ejecución Presupuestaria de Gastos Acumulada al mes de Mayo de 2017  Tesoro Público</vt:lpstr>
      <vt:lpstr>Ejecución Presupuestaria de Gastos Acumulada al mes de Mayo de 2017  Partida 50, Resumen por Programa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201</cp:revision>
  <cp:lastPrinted>2016-08-01T14:19:25Z</cp:lastPrinted>
  <dcterms:created xsi:type="dcterms:W3CDTF">2016-06-23T13:38:47Z</dcterms:created>
  <dcterms:modified xsi:type="dcterms:W3CDTF">2017-07-05T16:32:40Z</dcterms:modified>
</cp:coreProperties>
</file>