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24"/>
  </p:notesMasterIdLst>
  <p:handoutMasterIdLst>
    <p:handoutMasterId r:id="rId25"/>
  </p:handoutMasterIdLst>
  <p:sldIdLst>
    <p:sldId id="256" r:id="rId4"/>
    <p:sldId id="298" r:id="rId5"/>
    <p:sldId id="308" r:id="rId6"/>
    <p:sldId id="304" r:id="rId7"/>
    <p:sldId id="264" r:id="rId8"/>
    <p:sldId id="263" r:id="rId9"/>
    <p:sldId id="265" r:id="rId10"/>
    <p:sldId id="267" r:id="rId11"/>
    <p:sldId id="301" r:id="rId12"/>
    <p:sldId id="302" r:id="rId13"/>
    <p:sldId id="305" r:id="rId14"/>
    <p:sldId id="303" r:id="rId15"/>
    <p:sldId id="268" r:id="rId16"/>
    <p:sldId id="306" r:id="rId17"/>
    <p:sldId id="307" r:id="rId18"/>
    <p:sldId id="271" r:id="rId19"/>
    <p:sldId id="273" r:id="rId20"/>
    <p:sldId id="274" r:id="rId21"/>
    <p:sldId id="276" r:id="rId22"/>
    <p:sldId id="275" r:id="rId23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3250" autoAdjust="0"/>
  </p:normalViewPr>
  <p:slideViewPr>
    <p:cSldViewPr>
      <p:cViewPr varScale="1">
        <p:scale>
          <a:sx n="74" d="100"/>
          <a:sy n="74" d="100"/>
        </p:scale>
        <p:origin x="149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05-07-2017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888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567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180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8389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990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034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53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0186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2969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2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68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599419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072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Mayo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50: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TESORO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003" y="617378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03: OPERACIONES COMPLEMENTARIAS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FE2E31E-249C-4C65-8B24-DA81A6214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700809"/>
            <a:ext cx="8238911" cy="4472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25679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03: OPERACIONES COMPLEMENTARIAS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0552B47-3BD4-4D2E-AA16-D68377B070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652091"/>
            <a:ext cx="8210799" cy="2604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313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835" y="623731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03: OPERACIONES COMPLEMENTARIAS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854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5789263-9CE6-4D21-83C1-DD4C6CFDA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43884"/>
            <a:ext cx="8300576" cy="439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0596" y="392797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04: SERVICIO DE LA DEUDA PÚBLICA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238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86345" y="645333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 a Informes de ejecución presupuestaria mensual de DIPRES</a:t>
            </a:r>
            <a:endParaRPr lang="es-CL" sz="1050" dirty="0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18864" y="412578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C4CEBB8-7D97-48F9-9367-12B40D195E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96108"/>
            <a:ext cx="8272464" cy="213186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F7B9E9D-A323-4E4E-AA2B-F7276B22B5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4522751"/>
            <a:ext cx="8272464" cy="193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05: APORTE FISCAL LIBRE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4999" y="1215891"/>
            <a:ext cx="8303135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459" y="666189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C2A5ECA-2F27-4088-AEFF-DDB2BEDAE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5" y="1671231"/>
            <a:ext cx="8272465" cy="504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05: APORTE FISCAL LIBRE</a:t>
            </a: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13111" y="465762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1886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4098704-A136-4A01-8B0C-A8D284B6A6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110" y="1700809"/>
            <a:ext cx="8212025" cy="295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06: FONDO DE RESERVA DE PENSIONES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33337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340768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Mayo 2017 de Fondo FRP en millones de dólares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2B5364C-75FA-403C-97F3-5CD1F274CA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1839008"/>
            <a:ext cx="3744416" cy="140039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5C07208-10AF-4F08-9CF0-7F260FE673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3789040"/>
            <a:ext cx="8272464" cy="201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422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07: FONDO DE ESTABILIZACIÓN ECONÓMICA Y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484784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Mayo 2017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271562" y="3429000"/>
            <a:ext cx="822960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DBE9D23-392B-4EC3-8D56-BF4D29E4EC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4049" y="1935482"/>
            <a:ext cx="3584626" cy="141616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5E8E547A-6502-4721-A28D-3BA56BBA2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3787801"/>
            <a:ext cx="8210799" cy="245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495" y="328711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08: FONDO PARA LA EDUCACIÓN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9" name="3 Marcador de pie de página"/>
          <p:cNvSpPr txBox="1">
            <a:spLocks/>
          </p:cNvSpPr>
          <p:nvPr/>
        </p:nvSpPr>
        <p:spPr>
          <a:xfrm>
            <a:off x="432495" y="629185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32495" y="413605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1F2B119-ACE2-4721-809D-AFE2C1E50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95" y="1597788"/>
            <a:ext cx="8183328" cy="168932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A6FAEC03-5C43-4AF1-827D-A546CD63C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494" y="4437112"/>
            <a:ext cx="8183329" cy="185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835" y="60956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410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09: FONDO DE APOYO REGIONAL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D551AF2-C901-4B0F-AB13-BFE2A55B91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24100"/>
            <a:ext cx="8272464" cy="432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moneda nacional, </a:t>
            </a:r>
            <a:r>
              <a:rPr lang="es-CL" sz="1600" dirty="0"/>
              <a:t>la ejecución de la Partida Tesoro Público acumulada al mes de mayo, </a:t>
            </a:r>
            <a:r>
              <a:rPr lang="es-CL" sz="1600" b="1" dirty="0"/>
              <a:t>ascendió a 42,8% </a:t>
            </a:r>
            <a:r>
              <a:rPr lang="es-CL" sz="1600" dirty="0"/>
              <a:t>respecto del presupuesto vigente.  Dentro del presupuesto de ésta Partida, el 82% corresponde a Aporte Fiscal Libre.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 nivel consolidado, el presupuesto vigente considera reducciones por </a:t>
            </a:r>
            <a:r>
              <a:rPr lang="es-CL" sz="1600" b="1" dirty="0"/>
              <a:t>$19.372 millones</a:t>
            </a:r>
            <a:r>
              <a:rPr lang="es-CL" sz="1600" dirty="0"/>
              <a:t>, afectando a los subtítulos 24 “transferencias corrientes”, por $94.291 millones y 23 “prestaciones de seguridad social”, por $1 millón, mientras se registran incrementos en el subtítulo 27 “aporte fiscal libre”, por $75.105 millones y en el subtítulo 33 “transferencias de capital”, por $1.816 millones</a:t>
            </a:r>
            <a:r>
              <a:rPr lang="es-CL" sz="1600" b="1" dirty="0"/>
              <a:t>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El </a:t>
            </a:r>
            <a:r>
              <a:rPr lang="es-CL" sz="1600" b="1" dirty="0">
                <a:solidFill>
                  <a:prstClr val="black"/>
                </a:solidFill>
              </a:rPr>
              <a:t>gasto de la Partida </a:t>
            </a:r>
            <a:r>
              <a:rPr lang="es-CL" sz="1600" dirty="0">
                <a:solidFill>
                  <a:prstClr val="black"/>
                </a:solidFill>
              </a:rPr>
              <a:t>en</a:t>
            </a:r>
            <a:r>
              <a:rPr lang="es-CL" sz="1600" b="1" dirty="0">
                <a:solidFill>
                  <a:prstClr val="black"/>
                </a:solidFill>
              </a:rPr>
              <a:t> dólares, al mes de mayo alcanzó un 241,9%, </a:t>
            </a:r>
            <a:r>
              <a:rPr lang="es-CL" sz="1600" dirty="0">
                <a:solidFill>
                  <a:prstClr val="black"/>
                </a:solidFill>
              </a:rPr>
              <a:t>respecto al presupuesto vigente.  Ello debido, fundamentalmente, a que los Subtítulo 30 “Adquisición de Activos Financieros”, presentó una ejecución de 368,6%.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</a:rPr>
              <a:t>Respecto a la ejecución de los Programas presupuestarios, en moneda nacional, se destacan lo siguiente: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9720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10: FONDO PARA DIAGNÓSTICOS Y TRATAMIENTOS DE ALTO COSTO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37657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75656" y="1531243"/>
            <a:ext cx="684076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marzo 2017 del Fondo en millones de dólares (información trimestral)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252F02A-C87D-4F41-81D9-2407C7646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960" y="2014744"/>
            <a:ext cx="3641549" cy="140972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7E833380-7A65-4004-A3DB-DB978E8AFE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5" y="4221088"/>
            <a:ext cx="8258176" cy="173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7"/>
            <a:ext cx="8229600" cy="533367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>
                <a:solidFill>
                  <a:prstClr val="black"/>
                </a:solidFill>
              </a:rPr>
              <a:t>Subsidios</a:t>
            </a:r>
            <a:r>
              <a:rPr lang="es-CL" sz="1600" dirty="0">
                <a:solidFill>
                  <a:prstClr val="black"/>
                </a:solidFill>
              </a:rPr>
              <a:t>, con $433.474 millones ejecutados, equivalente a un 38,7%, donde las principales erogaciones correspondieron a transferencias por $191.767 millones para el “Fondo Único de Prestaciones Familiares y Subsidios de Cesantía”; $108.981 millones para el “Fondo Nacional de Subsidio Familiar”; $37.162 millones para el “Fondo Único de Prestaciones Familiares y Subsidios de Cesantía”; y, $27.792 millones para la “Bonificación por Inversiones de Riego y Drenaje Ley N°18.450”, que en conjunto representan el 84% de la ejecución.</a:t>
            </a:r>
            <a:r>
              <a:rPr lang="es-CL" sz="1600" b="1" dirty="0">
                <a:solidFill>
                  <a:prstClr val="black"/>
                </a:solidFill>
              </a:rPr>
              <a:t> </a:t>
            </a:r>
          </a:p>
          <a:p>
            <a:pPr marL="695325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>
                <a:solidFill>
                  <a:prstClr val="black"/>
                </a:solidFill>
              </a:rPr>
              <a:t>Operaciones Complementarias</a:t>
            </a:r>
            <a:r>
              <a:rPr lang="es-CL" sz="1600" dirty="0">
                <a:solidFill>
                  <a:prstClr val="black"/>
                </a:solidFill>
              </a:rPr>
              <a:t>, presentó un 84,5% de ejecución, explicado por el nivel de erogación del subtítulo 30 “adquisición de activos financieros” (ítem compra de títulos y valores), que alcanza los $2.109.613 millones por sobre el presupuesto inicial y vigente de dicha asignación, representando a su vez el 73% del gasto total del programa, 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3"/>
            </a:pPr>
            <a:r>
              <a:rPr lang="es-CL" sz="1600" b="1" dirty="0"/>
              <a:t>Servicio de la Deuda Pública</a:t>
            </a:r>
            <a:r>
              <a:rPr lang="es-CL" sz="1600" dirty="0"/>
              <a:t>, registra un </a:t>
            </a:r>
            <a:r>
              <a:rPr lang="es-CL" sz="1600" b="1" dirty="0"/>
              <a:t>gasto de 45,1% en moneda nacional</a:t>
            </a:r>
            <a:r>
              <a:rPr lang="es-CL" sz="1600" dirty="0"/>
              <a:t>, destacando el ajuste realizado respecto al mes anterior, donde la ejecución en “amortización deuda interna” que alcanza los $382.534 millones se traslada al “intereses deuda externa” por igual monto, mientras que los “intereses deuda interna” por $516.799 millones se traslada a “otros gastos financieros deuda externa” por igual monto</a:t>
            </a:r>
            <a:r>
              <a:rPr lang="es-CL" sz="1600" dirty="0">
                <a:solidFill>
                  <a:prstClr val="black"/>
                </a:solidFill>
              </a:rPr>
              <a:t>. El presupuesto </a:t>
            </a:r>
            <a:r>
              <a:rPr lang="es-CL" sz="1600" b="1" dirty="0">
                <a:solidFill>
                  <a:prstClr val="black"/>
                </a:solidFill>
              </a:rPr>
              <a:t>en dólares </a:t>
            </a:r>
            <a:r>
              <a:rPr lang="es-CL" sz="1600" dirty="0">
                <a:solidFill>
                  <a:prstClr val="black"/>
                </a:solidFill>
              </a:rPr>
              <a:t>presenta un gasto de 57,7%,</a:t>
            </a:r>
          </a:p>
        </p:txBody>
      </p:sp>
    </p:spTree>
    <p:extLst>
      <p:ext uri="{BB962C8B-B14F-4D97-AF65-F5344CB8AC3E}">
        <p14:creationId xmlns:p14="http://schemas.microsoft.com/office/powerpoint/2010/main" val="317673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4"/>
            </a:pPr>
            <a:r>
              <a:rPr lang="es-CL" sz="1600" b="1" dirty="0"/>
              <a:t>Aporte Fiscal Libre</a:t>
            </a:r>
            <a:r>
              <a:rPr lang="es-CL" sz="1600" dirty="0"/>
              <a:t>, presentó una ejecución de 38,3%, destacando las transferencias efectuadas al Ministerio de Desarrollo Social y al Ministerio de la Mujer y la Equidad de Género, con un 47,4% y 53,1% respectivamente,</a:t>
            </a:r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4"/>
            </a:pPr>
            <a:r>
              <a:rPr lang="es-CL" sz="1600" dirty="0"/>
              <a:t>El </a:t>
            </a:r>
            <a:r>
              <a:rPr lang="es-CL" sz="1600" b="1" dirty="0"/>
              <a:t>Fondo de Estabilidad Económica y Social (FEES) </a:t>
            </a:r>
            <a:r>
              <a:rPr lang="es-CL" sz="1600" dirty="0"/>
              <a:t>presenta un saldo de activos a mayo por </a:t>
            </a:r>
            <a:r>
              <a:rPr lang="es-CL" sz="1600" b="1" dirty="0"/>
              <a:t>US$14.443,3 millones</a:t>
            </a:r>
            <a:r>
              <a:rPr lang="es-CL" sz="1600" dirty="0"/>
              <a:t>, por su lado el </a:t>
            </a:r>
            <a:r>
              <a:rPr lang="es-CL" sz="1600" b="1" dirty="0"/>
              <a:t>Fondo de Reserva de Pensiones (FRP)</a:t>
            </a:r>
            <a:r>
              <a:rPr lang="es-CL" sz="1600" dirty="0"/>
              <a:t> acumula </a:t>
            </a:r>
            <a:r>
              <a:rPr lang="es-CL" sz="1600" b="1" dirty="0"/>
              <a:t>US$9.374,1 millones</a:t>
            </a:r>
            <a:r>
              <a:rPr lang="es-CL" sz="1600" dirty="0"/>
              <a:t>, mientras que el </a:t>
            </a:r>
            <a:r>
              <a:rPr lang="es-CL" sz="1600" b="1" dirty="0"/>
              <a:t>Fondo para Diagnóstico y Tratamiento de Alto Costo</a:t>
            </a:r>
            <a:r>
              <a:rPr lang="es-CL" sz="1600" dirty="0"/>
              <a:t> mantiene un saldo acumulado a marzo de </a:t>
            </a:r>
            <a:r>
              <a:rPr lang="es-CL" sz="1600" b="1" dirty="0"/>
              <a:t>$150.301 millones</a:t>
            </a:r>
            <a:r>
              <a:rPr lang="es-CL" sz="1600" dirty="0"/>
              <a:t>, y</a:t>
            </a:r>
            <a:endParaRPr lang="es-CL" sz="1600" b="1" dirty="0"/>
          </a:p>
          <a:p>
            <a:pPr marL="61595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lphaLcParenR" startAt="4"/>
            </a:pPr>
            <a:r>
              <a:rPr lang="es-CL" sz="1600" dirty="0"/>
              <a:t>Para el </a:t>
            </a:r>
            <a:r>
              <a:rPr lang="es-CL" sz="1600" b="1" dirty="0"/>
              <a:t>Fondo para la Educación (FE) y</a:t>
            </a:r>
            <a:r>
              <a:rPr lang="es-CL" sz="1600" dirty="0"/>
              <a:t> </a:t>
            </a:r>
            <a:r>
              <a:rPr lang="es-CL" sz="1600" b="1" dirty="0"/>
              <a:t>Fondo de Apoyo Regional (FAR)</a:t>
            </a:r>
            <a:r>
              <a:rPr lang="es-CL" sz="1600" dirty="0"/>
              <a:t> no se entrega información respecto de los saldos acumulados y movimientos de recursos actualizado al mes de mayo.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endParaRPr lang="es-C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7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4104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Tesoro Público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94988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5941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74848" y="41977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D0668E5-F128-421D-8D92-1B288DD003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00809"/>
            <a:ext cx="8229601" cy="224907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986AF743-A77F-494B-AE95-5AC1E7C768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4562921"/>
            <a:ext cx="8201488" cy="179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Mayo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50, Resumen por Programa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357301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36100" y="38610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3 Marcador de pie de página"/>
          <p:cNvSpPr txBox="1">
            <a:spLocks/>
          </p:cNvSpPr>
          <p:nvPr/>
        </p:nvSpPr>
        <p:spPr>
          <a:xfrm>
            <a:off x="414337" y="594419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5C70CB3-CC8E-4D9F-9BAA-38E6FFD093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224" y="1700808"/>
            <a:ext cx="8300576" cy="1825177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2E5C753-134B-4678-9E1D-C43851FB7A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224" y="4226174"/>
            <a:ext cx="8300576" cy="171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0665" y="642835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02: SUBSIDIOS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B5D1B31-E176-451A-923E-89E829C47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556792"/>
            <a:ext cx="8272464" cy="4871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6345" y="63762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03: OPERACIONES COMPLEMENTARIAS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98AB098-D5BB-423C-8053-2312932497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24101"/>
            <a:ext cx="8272464" cy="461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085" y="63762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50, Capítulo 01, Programa 03: OPERACIONES COMPLEMENTARIAS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r>
              <a:rPr lang="es-CL" sz="16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BBAB3AD-F022-4A3C-894A-21FEDD2839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00808"/>
            <a:ext cx="8272464" cy="4682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3369</TotalTime>
  <Words>1226</Words>
  <Application>Microsoft Office PowerPoint</Application>
  <PresentationFormat>Presentación en pantalla (4:3)</PresentationFormat>
  <Paragraphs>99</Paragraphs>
  <Slides>20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9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2_Tema de Office</vt:lpstr>
      <vt:lpstr>Imagen de mapa de bits</vt:lpstr>
      <vt:lpstr>EJECUCIÓN PRESUPUESTARIA DE GASTOS ACUMULADA al mes de Mayo de 2017 Partida 50: TESORO PÚBLICO</vt:lpstr>
      <vt:lpstr>Ejecución Presupuestaria de Gastos Acumulada al mes de Mayo de 2017  Tesoro Público</vt:lpstr>
      <vt:lpstr>Ejecución Presupuestaria de Gastos Acumulada al mes de Mayo de 2017  Tesoro Público</vt:lpstr>
      <vt:lpstr>Ejecución Presupuestaria de Gastos Acumulada al mes de Mayo de 2017  Tesoro Público</vt:lpstr>
      <vt:lpstr>Ejecución Presupuestaria de Gastos Acumulada al mes de Mayo de 2017  Tesoro Público</vt:lpstr>
      <vt:lpstr>Ejecución Presupuestaria de Gastos Acumulada al mes de Mayo de 2017  Partida 50, Resumen por Programa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201</cp:revision>
  <cp:lastPrinted>2016-08-01T14:19:25Z</cp:lastPrinted>
  <dcterms:created xsi:type="dcterms:W3CDTF">2016-06-23T13:38:47Z</dcterms:created>
  <dcterms:modified xsi:type="dcterms:W3CDTF">2017-07-05T16:32:40Z</dcterms:modified>
</cp:coreProperties>
</file>