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mayo, el Servicio Electoral registró una ejecución que ascendió a </a:t>
            </a:r>
            <a:r>
              <a:rPr lang="es-CL" sz="1600" b="1" dirty="0"/>
              <a:t>$1.449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2,6%</a:t>
            </a:r>
            <a:r>
              <a:rPr lang="es-CL" sz="1600" dirty="0"/>
              <a:t> respecto de la ley inicial, dicha ejecución es menor en 1,6 puntos porcentuales respecto a igual mes del año 2016.  Con ello, la ejecución acumulada de 2017 ascendió a </a:t>
            </a:r>
            <a:r>
              <a:rPr lang="es-CL" sz="1600" b="1" dirty="0"/>
              <a:t>$6.767 millones</a:t>
            </a:r>
            <a:r>
              <a:rPr lang="es-CL" sz="1600" dirty="0"/>
              <a:t>, equivalente a un </a:t>
            </a:r>
            <a:r>
              <a:rPr lang="es-CL" sz="1600" b="1" dirty="0"/>
              <a:t>12,3%</a:t>
            </a:r>
            <a:r>
              <a:rPr lang="es-CL" sz="1600" dirty="0"/>
              <a:t> del presupuesto inicial y de un 9,8%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76%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mayo alcanzó un nivel de ejecución de </a:t>
            </a:r>
            <a:r>
              <a:rPr lang="es-CL" sz="1600" b="1" dirty="0"/>
              <a:t>2,5%</a:t>
            </a:r>
            <a:r>
              <a:rPr lang="es-CL" sz="1600" dirty="0"/>
              <a:t>, explicado principalmente por la temporalidad en que se ejecutan dichos recursos.  Por su parte, </a:t>
            </a:r>
            <a:r>
              <a:rPr lang="es-CL" sz="1600" b="1" dirty="0"/>
              <a:t>Elecciones Municipales </a:t>
            </a:r>
            <a:r>
              <a:rPr lang="es-CL" sz="1600" dirty="0"/>
              <a:t>es el programa que presentó el mayor </a:t>
            </a:r>
            <a:r>
              <a:rPr lang="es-CL" sz="1600" b="1" dirty="0"/>
              <a:t>avance con un 78,7%</a:t>
            </a:r>
            <a:r>
              <a:rPr lang="es-CL" sz="1600" dirty="0"/>
              <a:t>, destacando el nivel de ejecución del subtítulo 22 “bienes y servicios de consumo” que registra un avance del 82%.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4,7%, mientras que el mayor nivel de ejecución se registra en</a:t>
            </a:r>
            <a:r>
              <a:rPr lang="es-CL" sz="1600" b="1" dirty="0"/>
              <a:t> gastos en personal, con un 25,5%</a:t>
            </a:r>
            <a:r>
              <a:rPr lang="es-CL" sz="1600" dirty="0"/>
              <a:t>, que a su vez representa el 24,5%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0689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C6F008A-477E-49ED-9E6E-2479426CE3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95026"/>
              </p:ext>
            </p:extLst>
          </p:nvPr>
        </p:nvGraphicFramePr>
        <p:xfrm>
          <a:off x="414339" y="1724100"/>
          <a:ext cx="8229599" cy="134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3" imgW="8105879" imgH="1457460" progId="Excel.Sheet.12">
                  <p:embed/>
                </p:oleObj>
              </mc:Choice>
              <mc:Fallback>
                <p:oleObj name="Worksheet" r:id="rId3" imgW="8105879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9" y="1724100"/>
                        <a:ext cx="8229599" cy="134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E439407-9F21-4663-93EE-815499C83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16321"/>
            <a:ext cx="3998455" cy="244827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9FA7D6A-49BF-4F36-81CD-EC8BB1A97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1009" y="1918734"/>
            <a:ext cx="4024127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C2B9B8E0-4E6E-4D04-8C33-FF0CB55C11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025781"/>
              </p:ext>
            </p:extLst>
          </p:nvPr>
        </p:nvGraphicFramePr>
        <p:xfrm>
          <a:off x="414336" y="1724100"/>
          <a:ext cx="8210799" cy="1245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4100"/>
                        <a:ext cx="8210799" cy="1245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B74BEAC-0D40-4E89-96D1-161455C1A9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390610"/>
              </p:ext>
            </p:extLst>
          </p:nvPr>
        </p:nvGraphicFramePr>
        <p:xfrm>
          <a:off x="414336" y="1988840"/>
          <a:ext cx="8210799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Worksheet" r:id="rId3" imgW="8648576" imgH="2638440" progId="Excel.Sheet.12">
                  <p:embed/>
                </p:oleObj>
              </mc:Choice>
              <mc:Fallback>
                <p:oleObj name="Worksheet" r:id="rId3" imgW="8648576" imgH="26384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2448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29225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7B6266E8-BBAB-456E-B5BB-1185B35ECD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090386"/>
              </p:ext>
            </p:extLst>
          </p:nvPr>
        </p:nvGraphicFramePr>
        <p:xfrm>
          <a:off x="386224" y="1914577"/>
          <a:ext cx="8238911" cy="1007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Worksheet" r:id="rId3" imgW="8648576" imgH="1076220" progId="Excel.Sheet.12">
                  <p:embed/>
                </p:oleObj>
              </mc:Choice>
              <mc:Fallback>
                <p:oleObj name="Worksheet" r:id="rId3" imgW="8648576" imgH="10762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914577"/>
                        <a:ext cx="8238911" cy="1007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29970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2C91116-48CA-4F23-8F6F-C1567CAA8E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44676"/>
              </p:ext>
            </p:extLst>
          </p:nvPr>
        </p:nvGraphicFramePr>
        <p:xfrm>
          <a:off x="414336" y="1988840"/>
          <a:ext cx="8210799" cy="1008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Worksheet" r:id="rId3" imgW="8648576" imgH="1076220" progId="Excel.Sheet.12">
                  <p:embed/>
                </p:oleObj>
              </mc:Choice>
              <mc:Fallback>
                <p:oleObj name="Worksheet" r:id="rId3" imgW="8648576" imgH="10762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1008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</TotalTime>
  <Words>445</Words>
  <Application>Microsoft Office PowerPoint</Application>
  <PresentationFormat>Presentación en pantalla (4:3)</PresentationFormat>
  <Paragraphs>34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Mayo de 2017 Partida 28: SERVICIO ELECTORAL</vt:lpstr>
      <vt:lpstr>Ejecución Presupuestaria de Gastos Acumulada al mes de Mayo de 2017  Servicio Electoral</vt:lpstr>
      <vt:lpstr>Ejecución Presupuestaria de Gastos Acumulada al mes de Mayo de 2017  Servicio Electoral</vt:lpstr>
      <vt:lpstr>Ejecución Presupuestaria de Gastos Acumulada al mes de Mayo de 2017  Servicio Electoral</vt:lpstr>
      <vt:lpstr>Ejecución Presupuestaria de Gastos Acumulada al mes de Mayo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153</cp:revision>
  <cp:lastPrinted>2016-10-11T11:56:42Z</cp:lastPrinted>
  <dcterms:created xsi:type="dcterms:W3CDTF">2016-06-23T13:38:47Z</dcterms:created>
  <dcterms:modified xsi:type="dcterms:W3CDTF">2017-07-04T18:11:39Z</dcterms:modified>
</cp:coreProperties>
</file>