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263" r:id="rId7"/>
    <p:sldId id="302" r:id="rId8"/>
    <p:sldId id="303" r:id="rId9"/>
    <p:sldId id="299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MAYO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DEL DEPORTE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JULIO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1429363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Deporte, destina a sus prioridades “$</a:t>
            </a:r>
            <a:r>
              <a:rPr lang="es-CL" sz="1600" dirty="0"/>
              <a:t>61.401 millones para el desarrollo de las actividades físicas </a:t>
            </a:r>
            <a:r>
              <a:rPr lang="es-CL" sz="1600" dirty="0" smtClean="0"/>
              <a:t>y deportivas</a:t>
            </a:r>
            <a:r>
              <a:rPr lang="es-CL" sz="1600" dirty="0"/>
              <a:t>, a través de los diversos programas del </a:t>
            </a:r>
            <a:r>
              <a:rPr lang="es-CL" sz="1600" dirty="0" smtClean="0"/>
              <a:t>Instituto Nacional </a:t>
            </a:r>
            <a:r>
              <a:rPr lang="es-CL" sz="1600" dirty="0"/>
              <a:t>del Deporte y la Subsecretaría del Deporte. </a:t>
            </a:r>
            <a:r>
              <a:rPr lang="es-CL" sz="1600" dirty="0" smtClean="0"/>
              <a:t>Este presupuesto </a:t>
            </a:r>
            <a:r>
              <a:rPr lang="es-CL" sz="1600" dirty="0"/>
              <a:t>incluye recursos por $19.446 millones para </a:t>
            </a:r>
            <a:r>
              <a:rPr lang="es-CL" sz="1600" dirty="0" smtClean="0"/>
              <a:t>el Programa </a:t>
            </a:r>
            <a:r>
              <a:rPr lang="es-CL" sz="1600" dirty="0"/>
              <a:t>Liderazgo Deportivo Nacional, el cual </a:t>
            </a:r>
            <a:r>
              <a:rPr lang="es-CL" sz="1600" dirty="0" smtClean="0"/>
              <a:t>busca mejorar </a:t>
            </a:r>
            <a:r>
              <a:rPr lang="es-CL" sz="1600" dirty="0"/>
              <a:t>el desempeño del deporte de alto </a:t>
            </a:r>
            <a:r>
              <a:rPr lang="es-CL" sz="1600" dirty="0" smtClean="0"/>
              <a:t>rendimiento nacional </a:t>
            </a:r>
            <a:r>
              <a:rPr lang="es-CL" sz="1600" dirty="0"/>
              <a:t>en los grandes eventos </a:t>
            </a:r>
            <a:r>
              <a:rPr lang="es-CL" sz="1600" dirty="0" smtClean="0"/>
              <a:t>deportivos” (DIPRES).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M$133.659.278, 50% de dicho monto se destina a Transferencias Corrientes, 19% a Iniciativas de Inversión y 17% a Gastos en personal el restante 14% se distribuye entre los subtítulos: 22, 23, 25, 29, 33 y 34.</a:t>
            </a:r>
          </a:p>
          <a:p>
            <a:pPr algn="just"/>
            <a:r>
              <a:rPr lang="es-CL" sz="1600" dirty="0" smtClean="0"/>
              <a:t>Respecto a la distribución del presupuesto entre los programas, el Instituto Nacional del Deporte concentra el 91% del presupuesto de este ministerio y a </a:t>
            </a:r>
            <a:r>
              <a:rPr lang="es-CL" sz="1600" dirty="0" smtClean="0"/>
              <a:t>mayo </a:t>
            </a:r>
            <a:r>
              <a:rPr lang="es-CL" sz="1600" dirty="0" smtClean="0"/>
              <a:t>2017 acumuló una ejecución de </a:t>
            </a:r>
            <a:r>
              <a:rPr lang="es-CL" sz="1600" dirty="0" smtClean="0"/>
              <a:t>33,4% </a:t>
            </a:r>
            <a:r>
              <a:rPr lang="es-CL" sz="1600" dirty="0" smtClean="0"/>
              <a:t>del presupuesto vigente,  si se compara con el presupuesto inicial el gasto acumulado equivale al </a:t>
            </a:r>
            <a:r>
              <a:rPr lang="es-CL" sz="1600" dirty="0" smtClean="0"/>
              <a:t>33</a:t>
            </a:r>
            <a:r>
              <a:rPr lang="es-CL" sz="1600" dirty="0" smtClean="0"/>
              <a:t>% </a:t>
            </a:r>
            <a:r>
              <a:rPr lang="es-CL" sz="1600" dirty="0" smtClean="0"/>
              <a:t>del presupuesto inicial, esta diferencia se debe a que el presupuesto vigente se redujo en </a:t>
            </a:r>
            <a:r>
              <a:rPr lang="es-CL" sz="1600" dirty="0" smtClean="0"/>
              <a:t>M</a:t>
            </a:r>
            <a:r>
              <a:rPr lang="es-CL" sz="1600" dirty="0" smtClean="0"/>
              <a:t>$1.356.236 </a:t>
            </a:r>
            <a:r>
              <a:rPr lang="es-CL" sz="1600" dirty="0" smtClean="0"/>
              <a:t> </a:t>
            </a:r>
            <a:r>
              <a:rPr lang="es-CL" sz="1600" dirty="0" smtClean="0"/>
              <a:t>(equivalente a una reducción de </a:t>
            </a:r>
            <a:r>
              <a:rPr lang="es-CL" sz="1600" dirty="0" smtClean="0"/>
              <a:t>1% </a:t>
            </a:r>
            <a:r>
              <a:rPr lang="es-CL" sz="1600" dirty="0" smtClean="0"/>
              <a:t>del presupuesto inicial).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mayo </a:t>
            </a:r>
            <a:r>
              <a:rPr lang="es-CL" sz="1600" dirty="0" smtClean="0"/>
              <a:t>2017 un </a:t>
            </a:r>
            <a:r>
              <a:rPr lang="es-CL" sz="1600" dirty="0" smtClean="0"/>
              <a:t>32,9% </a:t>
            </a:r>
            <a:r>
              <a:rPr lang="es-CL" sz="1600" dirty="0" smtClean="0"/>
              <a:t>del presupuesto vigente,  este ministerio redujo su presupuesto vigente en  </a:t>
            </a:r>
            <a:r>
              <a:rPr lang="es-CL" sz="1600" dirty="0" smtClean="0"/>
              <a:t>0,8</a:t>
            </a:r>
            <a:r>
              <a:rPr lang="es-CL" sz="1600" dirty="0" smtClean="0"/>
              <a:t>% </a:t>
            </a:r>
            <a:r>
              <a:rPr lang="es-CL" sz="1600" dirty="0" smtClean="0"/>
              <a:t>y eso explica la variación de la tasa de ejecución respecto al presupuesto inicial que fue de  </a:t>
            </a:r>
            <a:r>
              <a:rPr lang="es-CL" sz="1600" dirty="0" smtClean="0"/>
              <a:t>32,66</a:t>
            </a:r>
            <a:r>
              <a:rPr lang="es-CL" sz="1600" dirty="0" smtClean="0"/>
              <a:t>%.</a:t>
            </a:r>
            <a:endParaRPr lang="es-CL" sz="1600" dirty="0"/>
          </a:p>
          <a:p>
            <a:pPr algn="just"/>
            <a:r>
              <a:rPr lang="es-CL" sz="1600" dirty="0"/>
              <a:t>La ejecución promedio de los programas fue de un </a:t>
            </a:r>
            <a:r>
              <a:rPr lang="es-CL" sz="1600" dirty="0" smtClean="0"/>
              <a:t>30,1%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mayo </a:t>
            </a:r>
            <a:r>
              <a:rPr lang="es-CL" sz="1600" dirty="0" smtClean="0"/>
              <a:t>2017.</a:t>
            </a:r>
          </a:p>
          <a:p>
            <a:pPr algn="just"/>
            <a:r>
              <a:rPr lang="es-CL" sz="1600" dirty="0" smtClean="0"/>
              <a:t>La comparación con el año 2016 muestra una diferencia aproximada  de </a:t>
            </a:r>
            <a:r>
              <a:rPr lang="es-CL" sz="1600" dirty="0" smtClean="0"/>
              <a:t>2 </a:t>
            </a:r>
            <a:r>
              <a:rPr lang="es-CL" sz="1600" dirty="0" smtClean="0"/>
              <a:t>puntos porcentuales entre  </a:t>
            </a:r>
            <a:r>
              <a:rPr lang="es-CL" sz="1600" dirty="0" smtClean="0"/>
              <a:t>los promedios de las </a:t>
            </a:r>
            <a:r>
              <a:rPr lang="es-CL" sz="1600" dirty="0" smtClean="0"/>
              <a:t>tasas de ejecución </a:t>
            </a:r>
            <a:r>
              <a:rPr lang="es-CL" sz="1600" dirty="0" smtClean="0"/>
              <a:t>mensuales, ejecución superior en 2017, específicamente los meses de abril y mayo.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2016-MAYO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513922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2" y="593875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2" y="2063487"/>
            <a:ext cx="3671384" cy="3525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024" y="2063487"/>
            <a:ext cx="4114800" cy="3525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8 Marcador de texto"/>
          <p:cNvSpPr txBox="1">
            <a:spLocks/>
          </p:cNvSpPr>
          <p:nvPr/>
        </p:nvSpPr>
        <p:spPr>
          <a:xfrm>
            <a:off x="4678735" y="1495318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dirty="0" smtClean="0"/>
              <a:t>Porcentaje de ejecución acumulada  respecto al presupuesto vigente, enero-mayo años 2016-2017</a:t>
            </a:r>
            <a:endParaRPr lang="es-CL" sz="1400" b="1" dirty="0"/>
          </a:p>
        </p:txBody>
      </p:sp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51063"/>
            <a:ext cx="7776864" cy="3150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1844825"/>
            <a:ext cx="7648575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20433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65313"/>
            <a:ext cx="7860247" cy="4011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02, PROGRAMA 01: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412776"/>
            <a:ext cx="828675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44824"/>
            <a:ext cx="727280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1830</TotalTime>
  <Words>513</Words>
  <Application>Microsoft Office PowerPoint</Application>
  <PresentationFormat>Presentación en pantalla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MAYO 2017 PARTIDA 26: MINISTERIO DEL DEPORTE</vt:lpstr>
      <vt:lpstr>EJECUCIÓN PRESUPUESTARIA DE GASTOS ACUMULADA A MAYO DE 2017  PARTIDA 26 MINISTERIO DEL DEPORTE</vt:lpstr>
      <vt:lpstr>Ejecución Presupuestaria de Gastos Acumulada a MAYO 2016-MAYO 2017  PARTIDA 26 MINISTERIO DEL DEPORTE</vt:lpstr>
      <vt:lpstr>EJECUCIÓN PRESUPUESTARIA DE GASTOS ACUMULADA A MAYO 2017  PARTIDA 26 MINISTERIO DEL DEPORTE</vt:lpstr>
      <vt:lpstr>EJECUCIÓN PRESUPUESTARIA DE GASTOS ACUMULADA A MAYO 2017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127</cp:revision>
  <cp:lastPrinted>2016-07-14T20:27:16Z</cp:lastPrinted>
  <dcterms:created xsi:type="dcterms:W3CDTF">2016-06-23T13:38:47Z</dcterms:created>
  <dcterms:modified xsi:type="dcterms:W3CDTF">2017-07-17T21:49:49Z</dcterms:modified>
</cp:coreProperties>
</file>