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1"/>
  </p:notesMasterIdLst>
  <p:sldIdLst>
    <p:sldId id="257" r:id="rId8"/>
    <p:sldId id="258" r:id="rId9"/>
    <p:sldId id="269" r:id="rId10"/>
    <p:sldId id="26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05-07-2017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3961-CA54-41C9-9D99-9FB3EC370F5C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84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6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3961-CA54-41C9-9D99-9FB3EC370F5C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63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593684622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75685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6304134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94640534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159520186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434457631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05-07-2017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9920591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6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7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1.emf"/><Relationship Id="rId4" Type="http://schemas.openxmlformats.org/officeDocument/2006/relationships/oleObject" Target="../embeddings/Hoja_de_c_lculo_de_Microsoft_Excel_97-20038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2.emf"/><Relationship Id="rId5" Type="http://schemas.openxmlformats.org/officeDocument/2006/relationships/oleObject" Target="../embeddings/Hoja_de_c_lculo_de_Microsoft_Excel_97-20039.xls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3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4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5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MAYO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ENERGÍA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julio 2017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5189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DE ACCIÓN DE EFICIENCIA ENERGÉTICA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799142"/>
              </p:ext>
            </p:extLst>
          </p:nvPr>
        </p:nvGraphicFramePr>
        <p:xfrm>
          <a:off x="467544" y="1616174"/>
          <a:ext cx="8126431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5" name="Hoja de cálculo" r:id="rId4" imgW="7858057" imgH="3829050" progId="Excel.Sheet.8">
                  <p:embed/>
                </p:oleObj>
              </mc:Choice>
              <mc:Fallback>
                <p:oleObj name="Hoja de cálculo" r:id="rId4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616174"/>
                        <a:ext cx="8126431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07707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072" y="69269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NACIONAL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174232"/>
              </p:ext>
            </p:extLst>
          </p:nvPr>
        </p:nvGraphicFramePr>
        <p:xfrm>
          <a:off x="467544" y="1844824"/>
          <a:ext cx="8138327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name="Hoja de cálculo" r:id="rId4" imgW="7858057" imgH="2152560" progId="Excel.Sheet.8">
                  <p:embed/>
                </p:oleObj>
              </mc:Choice>
              <mc:Fallback>
                <p:oleObj name="Hoja de cálculo" r:id="rId4" imgW="7858057" imgH="21525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844824"/>
                        <a:ext cx="8138327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15719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CHILENA DE ENERGÍA NUCLEAR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188617"/>
              </p:ext>
            </p:extLst>
          </p:nvPr>
        </p:nvGraphicFramePr>
        <p:xfrm>
          <a:off x="467544" y="1700808"/>
          <a:ext cx="8126431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Hoja de cálculo" r:id="rId4" imgW="7858057" imgH="3371850" progId="Excel.Sheet.8">
                  <p:embed/>
                </p:oleObj>
              </mc:Choice>
              <mc:Fallback>
                <p:oleObj name="Hoja de cálculo" r:id="rId4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126431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750" y="4413745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SUPERINTENDENCIA DE ELECTRICIDAD Y COMBUSTIBLES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014571"/>
              </p:ext>
            </p:extLst>
          </p:nvPr>
        </p:nvGraphicFramePr>
        <p:xfrm>
          <a:off x="467544" y="1907654"/>
          <a:ext cx="8126431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Hoja de cálculo" r:id="rId5" imgW="7858057" imgH="2457450" progId="Excel.Sheet.8">
                  <p:embed/>
                </p:oleObj>
              </mc:Choice>
              <mc:Fallback>
                <p:oleObj name="Hoja de cálculo" r:id="rId5" imgW="7858057" imgH="24574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7544" y="1907654"/>
                        <a:ext cx="8126431" cy="2457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El presupuesto vigente al mes de mayo alcanzó 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$158.262 millones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 que incluye un aumento de $9.501 millones, respecto a la Ley de Presupuestos, radicados principalmente en las transferencias corrientes ($1.433 millones adicionales), en las transferencias de capital ($4.717 millones adicionales) y en el Servicio de la Deuda ($3.627 millones adicionales).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La ejecución presupuestaria del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Ministerio,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mayo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$64.343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40%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 y 43% respecto a la ley inicial. 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comparación con el mes de mayo de 2016, considerando los recursos aprobados en la Ley de Presupuestos, se observó un gasto mayor en 4 puntos porcentuales.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En la </a:t>
            </a:r>
            <a:r>
              <a:rPr lang="es-CL" sz="1600" b="1" dirty="0" smtClean="0">
                <a:solidFill>
                  <a:prstClr val="black"/>
                </a:solidFill>
              </a:rPr>
              <a:t>Subsecretaría de Energía </a:t>
            </a:r>
            <a:r>
              <a:rPr lang="es-CL" sz="1600" dirty="0" smtClean="0">
                <a:solidFill>
                  <a:prstClr val="black"/>
                </a:solidFill>
              </a:rPr>
              <a:t>se observó que </a:t>
            </a:r>
            <a:r>
              <a:rPr lang="es-CL" sz="1600" dirty="0">
                <a:solidFill>
                  <a:prstClr val="black"/>
                </a:solidFill>
              </a:rPr>
              <a:t>la asignación “Prospectiva y Política Energética y Desarrollo </a:t>
            </a:r>
            <a:r>
              <a:rPr lang="es-CL" sz="1600" dirty="0" smtClean="0">
                <a:solidFill>
                  <a:prstClr val="black"/>
                </a:solidFill>
              </a:rPr>
              <a:t>Sustentable”, presentó un 76% de gasto, con $361  millones y un aumento de recursos de $22 millones. La transferencia a la Empresa Nacional de Petróleo ejecutó sus recursos en un 25%.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El Programa Apoyo al Desarrollo de Energías Renovables No Convencionales, con recursos aprobados por $6.805 millones, ejecutó a mayo, un 68% de sus recursos, que se explica principalmente por la transferencia consolidable a la Corporación de Fomento de la Producción por $1.641 millones y por los recursos transferidos a la Subsecretaría de Vivienda y Urbanismo por $1.069 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La Aplicación </a:t>
            </a:r>
            <a:r>
              <a:rPr lang="es-CL" sz="1600" dirty="0">
                <a:solidFill>
                  <a:prstClr val="black"/>
                </a:solidFill>
              </a:rPr>
              <a:t>Programa Energización Rural y </a:t>
            </a:r>
            <a:r>
              <a:rPr lang="es-CL" sz="1600" dirty="0" smtClean="0">
                <a:solidFill>
                  <a:prstClr val="black"/>
                </a:solidFill>
              </a:rPr>
              <a:t>Social presentó un avance presupuestario de un 4%, totalizando un gasto de $55 millones. </a:t>
            </a:r>
            <a:r>
              <a:rPr lang="es-CL" sz="1600" dirty="0">
                <a:solidFill>
                  <a:prstClr val="black"/>
                </a:solidFill>
              </a:rPr>
              <a:t>La Aplicación Plan de Acción de Eficiencia </a:t>
            </a:r>
            <a:r>
              <a:rPr lang="es-CL" sz="1600" dirty="0" smtClean="0">
                <a:solidFill>
                  <a:prstClr val="black"/>
                </a:solidFill>
              </a:rPr>
              <a:t>Energética, con recursos aprobados por $13.380 millones, desembolsó recursos por $6.314 millones </a:t>
            </a:r>
            <a:r>
              <a:rPr lang="es-CL" sz="1600" smtClean="0">
                <a:solidFill>
                  <a:prstClr val="black"/>
                </a:solidFill>
              </a:rPr>
              <a:t>(47% </a:t>
            </a:r>
            <a:r>
              <a:rPr lang="es-CL" sz="1600" dirty="0" smtClean="0">
                <a:solidFill>
                  <a:prstClr val="black"/>
                </a:solidFill>
              </a:rPr>
              <a:t>de ejecución).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Las Iniciativas de Inversión de la Comisión Chilena de Energía Nuclear, con recursos disponibles por $200 millones, no presentaron ejecución presupuestaria a Mayo de 2017</a:t>
            </a:r>
            <a:endParaRPr lang="es-CL" sz="16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– 2017 (En pesos)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70" y="2081834"/>
            <a:ext cx="3992214" cy="2399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302" y="2081834"/>
            <a:ext cx="3978146" cy="2391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347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077072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302230"/>
              </p:ext>
            </p:extLst>
          </p:nvPr>
        </p:nvGraphicFramePr>
        <p:xfrm>
          <a:off x="467544" y="1700808"/>
          <a:ext cx="8136904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Hoja de cálculo" r:id="rId4" imgW="7410585" imgH="2276565" progId="Excel.Sheet.8">
                  <p:embed/>
                </p:oleObj>
              </mc:Choice>
              <mc:Fallback>
                <p:oleObj name="Hoja de cálculo" r:id="rId4" imgW="7410585" imgH="22765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136904" cy="227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Mayo 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24,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3567931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2934"/>
              </p:ext>
            </p:extLst>
          </p:nvPr>
        </p:nvGraphicFramePr>
        <p:xfrm>
          <a:off x="395537" y="1815083"/>
          <a:ext cx="8352928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Hoja de cálculo" r:id="rId5" imgW="8886757" imgH="1685925" progId="Excel.Sheet.8">
                  <p:embed/>
                </p:oleObj>
              </mc:Choice>
              <mc:Fallback>
                <p:oleObj name="Hoja de cálculo" r:id="rId5" imgW="8886757" imgH="16859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5537" y="1815083"/>
                        <a:ext cx="8352928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80017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SUBSECRETARÍA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21775"/>
            <a:ext cx="7328935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182073"/>
              </p:ext>
            </p:extLst>
          </p:nvPr>
        </p:nvGraphicFramePr>
        <p:xfrm>
          <a:off x="467545" y="1589881"/>
          <a:ext cx="8126430" cy="414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Hoja de cálculo" r:id="rId4" imgW="7762943" imgH="4143375" progId="Excel.Sheet.8">
                  <p:embed/>
                </p:oleObj>
              </mc:Choice>
              <mc:Fallback>
                <p:oleObj name="Hoja de cálculo" r:id="rId4" imgW="7762943" imgH="4143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5" y="1589881"/>
                        <a:ext cx="8126430" cy="414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00179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APOYO AL DESARROLLO DE ENERGÍAS RENOVABLES NO CONVENCIONALES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907720"/>
              </p:ext>
            </p:extLst>
          </p:nvPr>
        </p:nvGraphicFramePr>
        <p:xfrm>
          <a:off x="539552" y="1932781"/>
          <a:ext cx="8054423" cy="380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name="Hoja de cálculo" r:id="rId4" imgW="7562985" imgH="3800475" progId="Excel.Sheet.8">
                  <p:embed/>
                </p:oleObj>
              </mc:Choice>
              <mc:Fallback>
                <p:oleObj name="Hoja de cálculo" r:id="rId4" imgW="7562985" imgH="38004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932781"/>
                        <a:ext cx="8054423" cy="380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360019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ENERGIZACIÓN RURAL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592752"/>
              </p:ext>
            </p:extLst>
          </p:nvPr>
        </p:nvGraphicFramePr>
        <p:xfrm>
          <a:off x="467544" y="1673721"/>
          <a:ext cx="8208912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Hoja de cálculo" r:id="rId4" imgW="8020185" imgH="2619465" progId="Excel.Sheet.8">
                  <p:embed/>
                </p:oleObj>
              </mc:Choice>
              <mc:Fallback>
                <p:oleObj name="Hoja de cálculo" r:id="rId4" imgW="80201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673721"/>
                        <a:ext cx="8208912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696</Words>
  <Application>Microsoft Office PowerPoint</Application>
  <PresentationFormat>Presentación en pantalla (4:3)</PresentationFormat>
  <Paragraphs>68</Paragraphs>
  <Slides>13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</vt:lpstr>
      <vt:lpstr>EJECUCIÓN PRESUPUESTARIA DE GASTOS ACUMULADA AL MES DE MAYO DE 2017 PARTIDA 24: MINISTERIO DE ENERGÍA</vt:lpstr>
      <vt:lpstr>Ejecución Presupuestaria de Gastos Acumulada al Mes de Mayo de 2017  Ministerio de Energía</vt:lpstr>
      <vt:lpstr>Ejecución Presupuestaria de Gastos Acumulada al Mes de Mayo de 2017  Ministerio de Energía</vt:lpstr>
      <vt:lpstr>Ejecución Presupuestaria de Gastos Acumulada al Mes de Mayo de 2017  Ministerio de Energía</vt:lpstr>
      <vt:lpstr>Ejecución Presupuestaria de Gastos Acumulada al Mes de Mayo de 2017  Partida 24 Ministerio de Energía</vt:lpstr>
      <vt:lpstr>Ejecución Presupuestaria de Gastos Acumulada al Mes de Mayo de 2017  Partida 24,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EDIAZ</cp:lastModifiedBy>
  <cp:revision>37</cp:revision>
  <cp:lastPrinted>2016-08-01T15:51:15Z</cp:lastPrinted>
  <dcterms:created xsi:type="dcterms:W3CDTF">2016-08-01T15:22:37Z</dcterms:created>
  <dcterms:modified xsi:type="dcterms:W3CDTF">2017-07-05T18:00:37Z</dcterms:modified>
</cp:coreProperties>
</file>