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298" r:id="rId4"/>
    <p:sldId id="300" r:id="rId5"/>
    <p:sldId id="299" r:id="rId6"/>
    <p:sldId id="264" r:id="rId7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10" y="-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05-07-2017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05-07-2017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05-07-2017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05-07-2017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05-07-2017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05-07-2017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05-07-2017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05-07-2017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Mayo 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23: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PÚBLICO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junio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8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Mayo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Entre las prioridades del Ministerio Público </a:t>
            </a:r>
            <a:r>
              <a:rPr lang="es-CL" sz="1600" dirty="0" smtClean="0">
                <a:latin typeface="+mn-lt"/>
              </a:rPr>
              <a:t>se </a:t>
            </a:r>
            <a:r>
              <a:rPr lang="es-CL" sz="1600" dirty="0">
                <a:latin typeface="+mn-lt"/>
              </a:rPr>
              <a:t>da cuenta de los recursos necesarios para el funcionamiento </a:t>
            </a:r>
            <a:r>
              <a:rPr lang="es-CL" sz="1600" dirty="0" smtClean="0">
                <a:latin typeface="+mn-lt"/>
              </a:rPr>
              <a:t>de la  </a:t>
            </a:r>
            <a:r>
              <a:rPr lang="es-CL" sz="1600" dirty="0">
                <a:latin typeface="+mn-lt"/>
              </a:rPr>
              <a:t>Fiscalía Nacional, 18 Fiscalías Regionales, 136 Fiscalías Locales y 11 Oficinas </a:t>
            </a:r>
            <a:r>
              <a:rPr lang="es-CL" sz="1600" dirty="0" smtClean="0">
                <a:latin typeface="+mn-lt"/>
              </a:rPr>
              <a:t>de Atención </a:t>
            </a:r>
            <a:r>
              <a:rPr lang="es-CL" sz="1600" dirty="0">
                <a:latin typeface="+mn-lt"/>
              </a:rPr>
              <a:t>de Público (en total son 166 dependencias a lo largo del país). Además, se </a:t>
            </a:r>
            <a:r>
              <a:rPr lang="es-CL" sz="1600" dirty="0" smtClean="0">
                <a:latin typeface="+mn-lt"/>
              </a:rPr>
              <a:t>financia una </a:t>
            </a:r>
            <a:r>
              <a:rPr lang="es-CL" sz="1600" dirty="0">
                <a:latin typeface="+mn-lt"/>
              </a:rPr>
              <a:t>dotación de 3.787 personas (666 fiscales y 3.121 funcionarios</a:t>
            </a:r>
            <a:r>
              <a:rPr lang="es-CL" sz="1600" dirty="0" smtClean="0">
                <a:latin typeface="+mn-lt"/>
              </a:rPr>
              <a:t>). La ejecución </a:t>
            </a:r>
            <a:r>
              <a:rPr lang="es-CL" sz="1600" dirty="0" smtClean="0">
                <a:latin typeface="+mn-lt"/>
              </a:rPr>
              <a:t>acumulada a mayo, respecto a los recursos vigentes </a:t>
            </a:r>
            <a:r>
              <a:rPr lang="es-CL" sz="1600" dirty="0" smtClean="0">
                <a:latin typeface="+mn-lt"/>
              </a:rPr>
              <a:t>evidenció un 45%.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Respecto </a:t>
            </a:r>
            <a:r>
              <a:rPr lang="es-CL" sz="1600" dirty="0" smtClean="0">
                <a:latin typeface="+mn-lt"/>
              </a:rPr>
              <a:t>al mismo mes del año 2016, </a:t>
            </a:r>
            <a:r>
              <a:rPr lang="es-CL" sz="1600" dirty="0" smtClean="0">
                <a:latin typeface="+mn-lt"/>
              </a:rPr>
              <a:t>considerando los recursos aprobados en la Ley de Presupuestos, se </a:t>
            </a:r>
            <a:r>
              <a:rPr lang="es-CL" sz="1600" dirty="0" smtClean="0">
                <a:latin typeface="+mn-lt"/>
              </a:rPr>
              <a:t>observó una mayor ejecución en cerca de 2 puntos porcentuales</a:t>
            </a:r>
            <a:r>
              <a:rPr lang="es-CL" sz="1600" dirty="0" smtClean="0">
                <a:latin typeface="+mn-lt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ES" sz="1600" dirty="0"/>
              <a:t>Las </a:t>
            </a:r>
            <a:r>
              <a:rPr lang="es-ES" sz="1600" b="1" dirty="0" smtClean="0"/>
              <a:t>Iniciativas </a:t>
            </a:r>
            <a:r>
              <a:rPr lang="es-ES" sz="1600" b="1" dirty="0"/>
              <a:t>de </a:t>
            </a:r>
            <a:r>
              <a:rPr lang="es-ES" sz="1600" b="1" dirty="0" smtClean="0"/>
              <a:t>inversión</a:t>
            </a:r>
            <a:r>
              <a:rPr lang="es-ES" sz="1600" dirty="0" smtClean="0"/>
              <a:t>, con </a:t>
            </a:r>
            <a:r>
              <a:rPr lang="es-CL" sz="1600" dirty="0" smtClean="0"/>
              <a:t>28 proyectos </a:t>
            </a:r>
            <a:r>
              <a:rPr lang="es-CL" sz="1600" dirty="0"/>
              <a:t>de arrastre del servicio (18 en etapa de ejecución y 10 </a:t>
            </a:r>
            <a:r>
              <a:rPr lang="es-CL" sz="1600" dirty="0" smtClean="0"/>
              <a:t>en etapa </a:t>
            </a:r>
            <a:r>
              <a:rPr lang="es-CL" sz="1600" dirty="0"/>
              <a:t>de diseño</a:t>
            </a:r>
            <a:r>
              <a:rPr lang="es-CL" sz="1600" dirty="0" smtClean="0"/>
              <a:t>),</a:t>
            </a:r>
            <a:r>
              <a:rPr lang="es-ES" sz="1600" b="1" dirty="0" smtClean="0"/>
              <a:t> </a:t>
            </a:r>
            <a:r>
              <a:rPr lang="es-ES" sz="1600" dirty="0" smtClean="0"/>
              <a:t>presentaron desembolsos por $6.807 millones, que significaron una ejecución de 49</a:t>
            </a:r>
            <a:r>
              <a:rPr lang="es-ES" sz="1600" dirty="0" smtClean="0"/>
              <a:t>%.</a:t>
            </a:r>
            <a:endParaRPr lang="es-ES" sz="1600" dirty="0" smtClean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Mayo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 startAt="4"/>
            </a:pPr>
            <a:r>
              <a:rPr lang="es-CL" sz="1600" dirty="0" smtClean="0"/>
              <a:t>En </a:t>
            </a:r>
            <a:r>
              <a:rPr lang="es-CL" sz="1600" b="1" dirty="0"/>
              <a:t>becas de postgrado</a:t>
            </a:r>
            <a:r>
              <a:rPr lang="es-CL" sz="1600" dirty="0"/>
              <a:t>, que contiene recursos para financiar estudios de postgrado para fiscales </a:t>
            </a:r>
            <a:r>
              <a:rPr lang="es-CL" sz="1600" dirty="0" smtClean="0"/>
              <a:t>y funcionarios </a:t>
            </a:r>
            <a:r>
              <a:rPr lang="es-CL" sz="1600" dirty="0"/>
              <a:t>del Ministerio Público, sobre todo en materias de persecución penal y </a:t>
            </a:r>
            <a:r>
              <a:rPr lang="es-CL" sz="1600" dirty="0" smtClean="0"/>
              <a:t>economía de </a:t>
            </a:r>
            <a:r>
              <a:rPr lang="es-CL" sz="1600" dirty="0"/>
              <a:t>la </a:t>
            </a:r>
            <a:r>
              <a:rPr lang="es-CL" sz="1600" dirty="0" smtClean="0"/>
              <a:t>justicia, </a:t>
            </a:r>
            <a:r>
              <a:rPr lang="es-ES" sz="1600" dirty="0"/>
              <a:t>no se observaron desembolsos</a:t>
            </a:r>
            <a:r>
              <a:rPr lang="es-ES" sz="1600" dirty="0" smtClean="0"/>
              <a:t>.</a:t>
            </a:r>
          </a:p>
          <a:p>
            <a:pPr marL="342900" indent="-342900" algn="just">
              <a:buFont typeface="+mj-lt"/>
              <a:buAutoNum type="arabicPeriod" startAt="4"/>
            </a:pPr>
            <a:endParaRPr lang="es-ES" sz="1600" dirty="0" smtClean="0"/>
          </a:p>
          <a:p>
            <a:pPr marL="342900" indent="-342900" algn="just">
              <a:buFont typeface="+mj-lt"/>
              <a:buAutoNum type="arabicPeriod" startAt="4"/>
            </a:pPr>
            <a:r>
              <a:rPr lang="es-ES" sz="1600" dirty="0" smtClean="0"/>
              <a:t>Respecto </a:t>
            </a:r>
            <a:r>
              <a:rPr lang="es-ES" sz="1600" dirty="0" smtClean="0"/>
              <a:t>a la deuda flotante, con un presupuesto vigente de $763, se observa un gasto de $763 millones.</a:t>
            </a:r>
          </a:p>
          <a:p>
            <a:pPr marL="342900" indent="-342900" algn="just">
              <a:buFont typeface="+mj-lt"/>
              <a:buAutoNum type="arabicPeriod" startAt="4"/>
            </a:pPr>
            <a:endParaRPr lang="es-ES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 startAt="4"/>
            </a:pPr>
            <a:r>
              <a:rPr lang="es-ES" sz="1600" dirty="0" smtClean="0">
                <a:latin typeface="+mn-lt"/>
              </a:rPr>
              <a:t>En </a:t>
            </a:r>
            <a:r>
              <a:rPr lang="es-ES" sz="1600" dirty="0" smtClean="0">
                <a:latin typeface="+mn-lt"/>
              </a:rPr>
              <a:t>relación con la transferencia al Ministerio de Justicia</a:t>
            </a:r>
            <a:r>
              <a:rPr lang="es-ES" sz="1600" dirty="0">
                <a:latin typeface="+mn-lt"/>
              </a:rPr>
              <a:t>, relativa </a:t>
            </a:r>
            <a:r>
              <a:rPr lang="es-ES" sz="1600" dirty="0" smtClean="0">
                <a:latin typeface="+mn-lt"/>
              </a:rPr>
              <a:t>al Programa </a:t>
            </a:r>
            <a:r>
              <a:rPr lang="es-ES" sz="1600" dirty="0">
                <a:latin typeface="+mn-lt"/>
              </a:rPr>
              <a:t>de Concesiones Ministerio de </a:t>
            </a:r>
            <a:r>
              <a:rPr lang="es-ES" sz="1600" dirty="0" smtClean="0">
                <a:latin typeface="+mn-lt"/>
              </a:rPr>
              <a:t>Justicia, a Mayo de 2017 se ha producido una ejecución de un 49%, con $384 millones transferidos.</a:t>
            </a: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3659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Mayo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19626"/>
            <a:ext cx="3960452" cy="2380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240586"/>
            <a:ext cx="3960452" cy="2375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217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Mayo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23 Ministerio 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0231" y="6309320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058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8912786"/>
              </p:ext>
            </p:extLst>
          </p:nvPr>
        </p:nvGraphicFramePr>
        <p:xfrm>
          <a:off x="467544" y="1646262"/>
          <a:ext cx="8140555" cy="459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Hoja de cálculo" r:id="rId3" imgW="7515157" imgH="4591140" progId="Excel.Sheet.8">
                  <p:embed/>
                </p:oleObj>
              </mc:Choice>
              <mc:Fallback>
                <p:oleObj name="Hoja de cálculo" r:id="rId3" imgW="7515157" imgH="459114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646262"/>
                        <a:ext cx="8140555" cy="4591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1528</TotalTime>
  <Words>350</Words>
  <Application>Microsoft Office PowerPoint</Application>
  <PresentationFormat>Presentación en pantalla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1_Tema de Office</vt:lpstr>
      <vt:lpstr>Tema de Office</vt:lpstr>
      <vt:lpstr>Imagen de mapa de bits</vt:lpstr>
      <vt:lpstr>Hoja de cálculo</vt:lpstr>
      <vt:lpstr>EJECUCIÓN PRESUPUESTARIA DE GASTOS ACUMULADA al mes de Mayo de 2017 Partida 23: MINISTERIO PÚBLICO</vt:lpstr>
      <vt:lpstr>Ejecución Presupuestaria de Gastos Acumulada al Mes de Mayo de 2017  Ministerio Público</vt:lpstr>
      <vt:lpstr>Ejecución Presupuestaria de Gastos Acumulada al Mes de Mayo de 2017  Ministerio Público</vt:lpstr>
      <vt:lpstr>Ejecución Presupuestaria de Gastos Acumulada al Mes de Mayo de 2017  Ministerio Público</vt:lpstr>
      <vt:lpstr>Ejecución Presupuestaria de Gastos Acumulada al Mes de Mayo de 2017  Partida 23 Ministerio Público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89</cp:revision>
  <cp:lastPrinted>2016-07-04T14:42:46Z</cp:lastPrinted>
  <dcterms:created xsi:type="dcterms:W3CDTF">2016-06-23T13:38:47Z</dcterms:created>
  <dcterms:modified xsi:type="dcterms:W3CDTF">2017-07-05T17:48:00Z</dcterms:modified>
</cp:coreProperties>
</file>