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Mayo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SECRETARÍA DE LA PRESIDENCIA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el mes </a:t>
            </a:r>
            <a:r>
              <a:rPr lang="es-CL" sz="1400" dirty="0"/>
              <a:t>de </a:t>
            </a:r>
            <a:r>
              <a:rPr lang="es-CL" sz="1400" dirty="0" smtClean="0"/>
              <a:t>mayo, el Ministerio presentó una ejecución de </a:t>
            </a:r>
            <a:r>
              <a:rPr lang="es-CL" sz="1400" b="1" dirty="0" smtClean="0"/>
              <a:t>$1.050  millones, equivalente a un 6,4%. Con ello la ejecución acumulada de la Partida asciende a $5.514 millones</a:t>
            </a:r>
            <a:r>
              <a:rPr lang="es-CL" sz="1400" dirty="0"/>
              <a:t>, equivalente a un </a:t>
            </a:r>
            <a:r>
              <a:rPr lang="es-CL" sz="1400" b="1" dirty="0" smtClean="0"/>
              <a:t>33,8%</a:t>
            </a:r>
            <a:r>
              <a:rPr lang="es-CL" sz="1400" dirty="0" smtClean="0"/>
              <a:t> </a:t>
            </a:r>
            <a:r>
              <a:rPr lang="es-CL" sz="1400" dirty="0"/>
              <a:t>respecto </a:t>
            </a:r>
            <a:r>
              <a:rPr lang="es-CL" sz="1400" dirty="0" smtClean="0"/>
              <a:t>de la ley de presupuestos, similar a la alcanzada en la misma fecha del año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cuanto a los programas, el </a:t>
            </a:r>
            <a:r>
              <a:rPr lang="es-CL" sz="1400" dirty="0" smtClean="0"/>
              <a:t>57% se </a:t>
            </a:r>
            <a:r>
              <a:rPr lang="es-CL" sz="1400" dirty="0"/>
              <a:t>concentra en la </a:t>
            </a:r>
            <a:r>
              <a:rPr lang="es-CL" sz="1400" b="1" dirty="0"/>
              <a:t>Secretaría General de la Presidencia de la </a:t>
            </a:r>
            <a:r>
              <a:rPr lang="es-CL" sz="1400" b="1" dirty="0" smtClean="0"/>
              <a:t>República, y presenta una ejecución equivalente al 41,7% respecto de la ley inicial</a:t>
            </a:r>
            <a:r>
              <a:rPr lang="es-CL" sz="1400" dirty="0" smtClean="0"/>
              <a:t>. Cabe destacar que con posterioridad a la aprobación de la ley de presupuestos, vía decretos de modificación presupuestaria, en este programa se creó </a:t>
            </a:r>
            <a:r>
              <a:rPr lang="es-CL" sz="1400" dirty="0"/>
              <a:t>una transferencia para </a:t>
            </a:r>
            <a:r>
              <a:rPr lang="es-CL" sz="1400" dirty="0" smtClean="0"/>
              <a:t>«Programa </a:t>
            </a:r>
            <a:r>
              <a:rPr lang="es-CL" sz="1400" dirty="0"/>
              <a:t>Naciones Unidas para el Desarrollo (PNUD</a:t>
            </a:r>
            <a:r>
              <a:rPr lang="es-CL" sz="1400" dirty="0" smtClean="0"/>
              <a:t>)» por $400 millones, y que en el Programa de Consejo Nacional de la Infancia se rebajó, en el Subtítulo 22 Bienes y Servicios de Consumo, por la misma cantidad.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programa </a:t>
            </a:r>
            <a:r>
              <a:rPr lang="es-CL" sz="1400" b="1" dirty="0" smtClean="0"/>
              <a:t>Gobierno Digital </a:t>
            </a:r>
            <a:r>
              <a:rPr lang="es-CL" sz="1400" dirty="0"/>
              <a:t>es el que presenta el </a:t>
            </a:r>
            <a:r>
              <a:rPr lang="es-CL" sz="1400" b="1" dirty="0"/>
              <a:t>menor </a:t>
            </a:r>
            <a:r>
              <a:rPr lang="es-CL" sz="1400" b="1" dirty="0" smtClean="0"/>
              <a:t>avance, </a:t>
            </a:r>
            <a:r>
              <a:rPr lang="es-CL" sz="1400" b="1" dirty="0"/>
              <a:t>con un </a:t>
            </a:r>
            <a:r>
              <a:rPr lang="es-CL" sz="1400" b="1" dirty="0" smtClean="0"/>
              <a:t>15,8%,  y el Programa Modernización del Estado presenta un 7,8% de ejecución</a:t>
            </a:r>
            <a:r>
              <a:rPr lang="es-CL" sz="1400" dirty="0" smtClean="0"/>
              <a:t>. Además, vía decretos de modificación presupuestaria del Ministerio de Hacienda, se rebajó el Gasto en Personal, en $248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</a:t>
            </a:r>
            <a:r>
              <a:rPr lang="es-CL" sz="1400" b="1" dirty="0" smtClean="0"/>
              <a:t>Consejo de Auditoria Interna General de Gobierno </a:t>
            </a:r>
            <a:r>
              <a:rPr lang="es-CL" sz="1400" dirty="0" smtClean="0"/>
              <a:t>presenta una </a:t>
            </a:r>
            <a:r>
              <a:rPr lang="es-CL" sz="1400" dirty="0"/>
              <a:t>ejecución </a:t>
            </a:r>
            <a:r>
              <a:rPr lang="es-CL" sz="1400" dirty="0" smtClean="0"/>
              <a:t>de 38,1% y el </a:t>
            </a:r>
            <a:r>
              <a:rPr lang="es-CL" sz="1400" b="1" dirty="0" smtClean="0"/>
              <a:t>Consejo de la Infancia </a:t>
            </a:r>
            <a:r>
              <a:rPr lang="es-CL" sz="1400" dirty="0" smtClean="0"/>
              <a:t>alcanzó a 27,2%.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937872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20888"/>
            <a:ext cx="396044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66" y="2420888"/>
            <a:ext cx="4584589" cy="2755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97152"/>
            <a:ext cx="81799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946553"/>
            <a:ext cx="809171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552451" y="3044031"/>
          <a:ext cx="8039098" cy="1638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5.514.526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11.092.871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11.092.871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4.301.258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3.703.780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3.303.780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690.205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503.125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37" y="76470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5" y="4797152"/>
            <a:ext cx="814724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1727429"/>
            <a:ext cx="788836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93749" y="3044031"/>
          <a:ext cx="7556501" cy="1638300"/>
        </p:xfrm>
        <a:graphic>
          <a:graphicData uri="http://schemas.openxmlformats.org/drawingml/2006/table">
            <a:tbl>
              <a:tblPr/>
              <a:tblGrid>
                <a:gridCol w="409403"/>
                <a:gridCol w="291977"/>
                <a:gridCol w="2069231"/>
                <a:gridCol w="888627"/>
                <a:gridCol w="787069"/>
                <a:gridCol w="774375"/>
                <a:gridCol w="787069"/>
                <a:gridCol w="774375"/>
                <a:gridCol w="77437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5.514.526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GRAL DE LA PRESIDENCIA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9.412.810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3.657.024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2.768.094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478.055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AUDITORÍA INTERNA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NACIONAL DE LA INFANCIA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2.778.496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864.966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5.514.526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2187"/>
            <a:ext cx="804609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33500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04851" y="2252186"/>
          <a:ext cx="7734298" cy="3221990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9.412.810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3.657.024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7.264.853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7.513.135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2.885.676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1.424.294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1.424.294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366.050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Naciones Unidas para el Desarrollo (PNUD)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5085184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04: GOBIERNO DIGITAL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1844824"/>
            <a:ext cx="780695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806450" y="2739231"/>
          <a:ext cx="7531100" cy="2247900"/>
        </p:xfrm>
        <a:graphic>
          <a:graphicData uri="http://schemas.openxmlformats.org/drawingml/2006/table">
            <a:tbl>
              <a:tblPr/>
              <a:tblGrid>
                <a:gridCol w="342755"/>
                <a:gridCol w="279282"/>
                <a:gridCol w="317366"/>
                <a:gridCol w="2132701"/>
                <a:gridCol w="761679"/>
                <a:gridCol w="736290"/>
                <a:gridCol w="675990"/>
                <a:gridCol w="761679"/>
                <a:gridCol w="761679"/>
                <a:gridCol w="76167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2.768.094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478.055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910.152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661.870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-248.282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232.048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134.713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73216"/>
            <a:ext cx="809733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AUDITORÍA INTERNA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98500" y="2891631"/>
          <a:ext cx="7747000" cy="1943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971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1.204.376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1.204.376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490.364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01208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INFANCIA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40446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17550" y="3082131"/>
          <a:ext cx="7708900" cy="1562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59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2.778.496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864.966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1.713.490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1.713.490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693.170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1.458.591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1.058.591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2693</TotalTime>
  <Words>1240</Words>
  <Application>Microsoft Office PowerPoint</Application>
  <PresentationFormat>Presentación en pantalla (4:3)</PresentationFormat>
  <Paragraphs>554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al mes de Mayo de 2017 Partida 22: MINISTERIO SECRETARÍA DE LA PRESIDENCIA</vt:lpstr>
      <vt:lpstr>Ejecución Presupuestaria de Gastos Acumulada al mes de Mayo de 2017  Ministerio Secretaría General de la Presidencia</vt:lpstr>
      <vt:lpstr>Ejecución Presupuestaria de Gastos Acumulada al mes de mayo de 2017  Ministerio Secretaría General de la Presidencia</vt:lpstr>
      <vt:lpstr>Ejecución Presupuestaria de Gastos Acumulada al mes de mayo de 2017  Ministerio Secretaría General de la Presidencia</vt:lpstr>
      <vt:lpstr>Ejecución Presupuestaria de Gastos Acumulada al mes de mayo de 2017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143</cp:revision>
  <cp:lastPrinted>2017-05-05T19:52:29Z</cp:lastPrinted>
  <dcterms:created xsi:type="dcterms:W3CDTF">2016-06-23T13:38:47Z</dcterms:created>
  <dcterms:modified xsi:type="dcterms:W3CDTF">2017-07-05T16:45:35Z</dcterms:modified>
</cp:coreProperties>
</file>