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2"/>
  </p:notesMasterIdLst>
  <p:handoutMasterIdLst>
    <p:handoutMasterId r:id="rId13"/>
  </p:handoutMasterIdLst>
  <p:sldIdLst>
    <p:sldId id="256" r:id="rId3"/>
    <p:sldId id="298" r:id="rId4"/>
    <p:sldId id="299" r:id="rId5"/>
    <p:sldId id="264" r:id="rId6"/>
    <p:sldId id="263" r:id="rId7"/>
    <p:sldId id="265" r:id="rId8"/>
    <p:sldId id="267" r:id="rId9"/>
    <p:sldId id="268" r:id="rId10"/>
    <p:sldId id="271" r:id="rId11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2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05-07-2017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05-07-2017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05-07-2017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05-07-2017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05-07-2017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05-07-2017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05-07-2017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05-07-2017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05-07-2017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05-07-2017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05-07-2017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05-07-2017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05-07-2017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05-07-2017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05-07-2017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05-07-2017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05-07-2017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05-07-2017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05-07-2017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05-07-2017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05-07-2017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05-07-2017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05-07-2017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05-07-2017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05-07-2017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9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05-07-2017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2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al mes de Mayo de 2017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22: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MINISTERIO SECRETARÍA DE LA PRESIDENCIA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julio 2017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1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Mayo 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Secretaría General de la Presidencia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s-CL" sz="14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 smtClean="0"/>
              <a:t>En el mes </a:t>
            </a:r>
            <a:r>
              <a:rPr lang="es-CL" sz="1400" dirty="0"/>
              <a:t>de </a:t>
            </a:r>
            <a:r>
              <a:rPr lang="es-CL" sz="1400" dirty="0" smtClean="0"/>
              <a:t>mayo, el Ministerio presentó una ejecución de </a:t>
            </a:r>
            <a:r>
              <a:rPr lang="es-CL" sz="1400" b="1" dirty="0" smtClean="0"/>
              <a:t>$1.050  millones, equivalente a un 6,4%. Con ello la ejecución acumulada de la Partida asciende a $5.514 millones</a:t>
            </a:r>
            <a:r>
              <a:rPr lang="es-CL" sz="1400" dirty="0"/>
              <a:t>, equivalente a un </a:t>
            </a:r>
            <a:r>
              <a:rPr lang="es-CL" sz="1400" b="1" dirty="0" smtClean="0"/>
              <a:t>33,8%</a:t>
            </a:r>
            <a:r>
              <a:rPr lang="es-CL" sz="1400" dirty="0" smtClean="0"/>
              <a:t> </a:t>
            </a:r>
            <a:r>
              <a:rPr lang="es-CL" sz="1400" dirty="0"/>
              <a:t>respecto </a:t>
            </a:r>
            <a:r>
              <a:rPr lang="es-CL" sz="1400" dirty="0" smtClean="0"/>
              <a:t>de la ley de presupuestos, similar a la alcanzada en la misma fecha del año anterior.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 smtClean="0"/>
              <a:t>En </a:t>
            </a:r>
            <a:r>
              <a:rPr lang="es-CL" sz="1400" dirty="0"/>
              <a:t>cuanto a los programas, el </a:t>
            </a:r>
            <a:r>
              <a:rPr lang="es-CL" sz="1400" dirty="0" smtClean="0"/>
              <a:t>57% se </a:t>
            </a:r>
            <a:r>
              <a:rPr lang="es-CL" sz="1400" dirty="0"/>
              <a:t>concentra en la </a:t>
            </a:r>
            <a:r>
              <a:rPr lang="es-CL" sz="1400" b="1" dirty="0"/>
              <a:t>Secretaría General de la Presidencia de la </a:t>
            </a:r>
            <a:r>
              <a:rPr lang="es-CL" sz="1400" b="1" dirty="0" smtClean="0"/>
              <a:t>República, y presenta una ejecución equivalente al 41,7% respecto de la ley inicial</a:t>
            </a:r>
            <a:r>
              <a:rPr lang="es-CL" sz="1400" dirty="0" smtClean="0"/>
              <a:t>. Cabe destacar que con posterioridad a la aprobación de la ley de presupuestos, vía decretos de modificación presupuestaria, en este programa se creó </a:t>
            </a:r>
            <a:r>
              <a:rPr lang="es-CL" sz="1400" dirty="0"/>
              <a:t>una transferencia para </a:t>
            </a:r>
            <a:r>
              <a:rPr lang="es-CL" sz="1400" dirty="0" smtClean="0"/>
              <a:t>«Programa </a:t>
            </a:r>
            <a:r>
              <a:rPr lang="es-CL" sz="1400" dirty="0"/>
              <a:t>Naciones Unidas para el Desarrollo (PNUD</a:t>
            </a:r>
            <a:r>
              <a:rPr lang="es-CL" sz="1400" dirty="0" smtClean="0"/>
              <a:t>)» por $400 millones, y que en el Programa de Consejo Nacional de la Infancia se rebajó, en el Subtítulo 22 Bienes y Servicios de Consumo, por la misma cantidad.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 smtClean="0"/>
              <a:t>El programa </a:t>
            </a:r>
            <a:r>
              <a:rPr lang="es-CL" sz="1400" b="1" dirty="0" smtClean="0"/>
              <a:t>Gobierno Digital </a:t>
            </a:r>
            <a:r>
              <a:rPr lang="es-CL" sz="1400" dirty="0"/>
              <a:t>es el que presenta el </a:t>
            </a:r>
            <a:r>
              <a:rPr lang="es-CL" sz="1400" b="1" dirty="0"/>
              <a:t>menor </a:t>
            </a:r>
            <a:r>
              <a:rPr lang="es-CL" sz="1400" b="1" dirty="0" smtClean="0"/>
              <a:t>avance, </a:t>
            </a:r>
            <a:r>
              <a:rPr lang="es-CL" sz="1400" b="1" dirty="0"/>
              <a:t>con un </a:t>
            </a:r>
            <a:r>
              <a:rPr lang="es-CL" sz="1400" b="1" dirty="0" smtClean="0"/>
              <a:t>15,8%,  y el Programa Modernización del Estado presenta un 7,8% de ejecución</a:t>
            </a:r>
            <a:r>
              <a:rPr lang="es-CL" sz="1400" dirty="0" smtClean="0"/>
              <a:t>. Además, vía decretos de modificación presupuestaria del Ministerio de Hacienda, se rebajó el Gasto en Personal, en $248 millones.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 smtClean="0"/>
              <a:t>El </a:t>
            </a:r>
            <a:r>
              <a:rPr lang="es-CL" sz="1400" b="1" dirty="0" smtClean="0"/>
              <a:t>Consejo de Auditoria Interna General de Gobierno </a:t>
            </a:r>
            <a:r>
              <a:rPr lang="es-CL" sz="1400" dirty="0" smtClean="0"/>
              <a:t>presenta una </a:t>
            </a:r>
            <a:r>
              <a:rPr lang="es-CL" sz="1400" dirty="0"/>
              <a:t>ejecución </a:t>
            </a:r>
            <a:r>
              <a:rPr lang="es-CL" sz="1400" dirty="0" smtClean="0"/>
              <a:t>de 38,1% y el </a:t>
            </a:r>
            <a:r>
              <a:rPr lang="es-CL" sz="1400" b="1" dirty="0" smtClean="0"/>
              <a:t>Consejo de la Infancia </a:t>
            </a:r>
            <a:r>
              <a:rPr lang="es-CL" sz="1400" dirty="0" smtClean="0"/>
              <a:t>alcanzó a 27,2%.</a:t>
            </a:r>
            <a:endParaRPr lang="es-CL" sz="1400" dirty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937872"/>
            <a:ext cx="8229600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mayo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Secretaría General de la Presidencia</a:t>
            </a:r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420888"/>
            <a:ext cx="3960440" cy="275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466" y="2420888"/>
            <a:ext cx="4584589" cy="27556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7606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mayo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Secretaría General de la Presidencia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4797152"/>
            <a:ext cx="8179981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</a:t>
            </a:r>
            <a:r>
              <a:rPr lang="es-CL" sz="1050" dirty="0" smtClean="0"/>
              <a:t>DIPRES.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552" y="1946553"/>
            <a:ext cx="8091714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552451" y="3044031"/>
          <a:ext cx="8039098" cy="1638300"/>
        </p:xfrm>
        <a:graphic>
          <a:graphicData uri="http://schemas.openxmlformats.org/drawingml/2006/table">
            <a:tbl>
              <a:tblPr/>
              <a:tblGrid>
                <a:gridCol w="786880"/>
                <a:gridCol w="2278430"/>
                <a:gridCol w="786880"/>
                <a:gridCol w="857347"/>
                <a:gridCol w="857347"/>
                <a:gridCol w="801561"/>
                <a:gridCol w="833858"/>
                <a:gridCol w="836795"/>
              </a:tblGrid>
              <a:tr h="1905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16.310.161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16.310.161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5.514.526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11.092.871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11.092.871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4.301.258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3.703.780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3.303.780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-400.000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690.205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1.327.443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1.727.443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503.125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185.057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185.057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19.938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33137" y="764704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al mes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mayo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22, Resumen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por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Capítulos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755575" y="4797152"/>
            <a:ext cx="8147247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 smtClean="0"/>
              <a:t>Fuente</a:t>
            </a:r>
            <a:r>
              <a:rPr lang="es-CL" sz="1050" dirty="0" smtClean="0"/>
              <a:t>: </a:t>
            </a:r>
            <a:r>
              <a:rPr lang="es-CL" sz="1050" dirty="0"/>
              <a:t>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55575" y="1727429"/>
            <a:ext cx="7888361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793749" y="3044031"/>
          <a:ext cx="7556501" cy="1638300"/>
        </p:xfrm>
        <a:graphic>
          <a:graphicData uri="http://schemas.openxmlformats.org/drawingml/2006/table">
            <a:tbl>
              <a:tblPr/>
              <a:tblGrid>
                <a:gridCol w="409403"/>
                <a:gridCol w="291977"/>
                <a:gridCol w="2069231"/>
                <a:gridCol w="888627"/>
                <a:gridCol w="787069"/>
                <a:gridCol w="774375"/>
                <a:gridCol w="787069"/>
                <a:gridCol w="774375"/>
                <a:gridCol w="774375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Prog.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Programa Presupuestario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16.310.161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16.310.161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5.514.526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GRAL DE LA PRESIDENCIA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8.764.528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9.412.810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648.282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3.657.024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GOBIERNO DIGITAL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3.016.376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2.768.094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-248.282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478.055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CONSEJO AUDITORÍA INTERNA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1.350.761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1.350.761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514.481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CONSEJO NACIONAL DE LA INFANCIA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3.178.496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2.778.496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-400.000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864.966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MINISTERIO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16.310.161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16.310.161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5.514.526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83568" y="5872187"/>
            <a:ext cx="804609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55137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mayo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22, Capítulo 01,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01: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SECRETARÍA GENERAL DE LA PRESIDENCIA DE LA REPÚBLICA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755576" y="1533500"/>
            <a:ext cx="786024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704851" y="2252186"/>
          <a:ext cx="7734298" cy="3221990"/>
        </p:xfrm>
        <a:graphic>
          <a:graphicData uri="http://schemas.openxmlformats.org/drawingml/2006/table">
            <a:tbl>
              <a:tblPr/>
              <a:tblGrid>
                <a:gridCol w="342759"/>
                <a:gridCol w="406233"/>
                <a:gridCol w="368149"/>
                <a:gridCol w="2132724"/>
                <a:gridCol w="761687"/>
                <a:gridCol w="723603"/>
                <a:gridCol w="714082"/>
                <a:gridCol w="761687"/>
                <a:gridCol w="761687"/>
                <a:gridCol w="761687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351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8.764.528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9.412.810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648.282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3.657.024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7.264.853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7.513.135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248.282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2.885.676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1.424.294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1.424.294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366.050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 Naciones Unidas para el Desarrollo (PNUD)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74.381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74.381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5.298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8.624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8.624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3.364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3.364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30.319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30.319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32.074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32.074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3.618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27583" y="5085184"/>
            <a:ext cx="796477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621628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mayo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22, Capítulo 01,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04: GOBIERNO DIGITAL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827583" y="1844824"/>
            <a:ext cx="7806951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806450" y="2739231"/>
          <a:ext cx="7531100" cy="2247900"/>
        </p:xfrm>
        <a:graphic>
          <a:graphicData uri="http://schemas.openxmlformats.org/drawingml/2006/table">
            <a:tbl>
              <a:tblPr/>
              <a:tblGrid>
                <a:gridCol w="342755"/>
                <a:gridCol w="279282"/>
                <a:gridCol w="317366"/>
                <a:gridCol w="2132701"/>
                <a:gridCol w="761679"/>
                <a:gridCol w="736290"/>
                <a:gridCol w="675990"/>
                <a:gridCol w="761679"/>
                <a:gridCol w="761679"/>
                <a:gridCol w="761679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3.016.376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2.768.094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-248.282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478.055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910.152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661.870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-248.282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232.048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679.361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679.361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134.713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1.327.443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1.327.443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103.125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1.327.443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1.327.443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103.125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 de Modernización del Estado - BID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1.327.443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1.327.443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103.125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99.420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99.420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8.169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99.420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99.420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8.169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83568" y="5373216"/>
            <a:ext cx="8097333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mayo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22, Capítulo 01,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05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: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CONSEJO DE AUDITORÍA INTERNA GENERAL DE GOBIERNO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689162"/>
            <a:ext cx="786024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698500" y="2891631"/>
          <a:ext cx="7747000" cy="1943100"/>
        </p:xfrm>
        <a:graphic>
          <a:graphicData uri="http://schemas.openxmlformats.org/drawingml/2006/table">
            <a:tbl>
              <a:tblPr/>
              <a:tblGrid>
                <a:gridCol w="342900"/>
                <a:gridCol w="317500"/>
                <a:gridCol w="317500"/>
                <a:gridCol w="21971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1.350.761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1.350.761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514.481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1.204.376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1.204.376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490.364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141.534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141.534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19.982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4.841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4.841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4.135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4.841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4.841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4.135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83568" y="5301208"/>
            <a:ext cx="813146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693636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mayo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22, Capítulo 01, Programa 06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: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CONSEJO NACIONAL DE LA INFANCIA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640446"/>
            <a:ext cx="786024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717550" y="3082131"/>
          <a:ext cx="7708900" cy="1562100"/>
        </p:xfrm>
        <a:graphic>
          <a:graphicData uri="http://schemas.openxmlformats.org/drawingml/2006/table">
            <a:tbl>
              <a:tblPr/>
              <a:tblGrid>
                <a:gridCol w="342900"/>
                <a:gridCol w="317500"/>
                <a:gridCol w="317500"/>
                <a:gridCol w="2159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3.178.496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2.778.496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-400.000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864.966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1.713.490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1.713.490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693.170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1.458.591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1.058.591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-400.000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169.460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6.415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6.415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6.415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6.415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2693</TotalTime>
  <Words>1240</Words>
  <Application>Microsoft Office PowerPoint</Application>
  <PresentationFormat>Presentación en pantalla (4:3)</PresentationFormat>
  <Paragraphs>554</Paragraphs>
  <Slides>9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2" baseType="lpstr">
      <vt:lpstr>1_Tema de Office</vt:lpstr>
      <vt:lpstr>Tema de Office</vt:lpstr>
      <vt:lpstr>Imagen de mapa de bits</vt:lpstr>
      <vt:lpstr>EJECUCIÓN PRESUPUESTARIA DE GASTOS ACUMULADA al mes de Mayo de 2017 Partida 22: MINISTERIO SECRETARÍA DE LA PRESIDENCIA</vt:lpstr>
      <vt:lpstr>Ejecución Presupuestaria de Gastos Acumulada al mes de Mayo de 2017  Ministerio Secretaría General de la Presidencia</vt:lpstr>
      <vt:lpstr>Ejecución Presupuestaria de Gastos Acumulada al mes de mayo de 2017  Ministerio Secretaría General de la Presidencia</vt:lpstr>
      <vt:lpstr>Ejecución Presupuestaria de Gastos Acumulada al mes de mayo de 2017  Ministerio Secretaría General de la Presidencia</vt:lpstr>
      <vt:lpstr>Ejecución Presupuestaria de Gastos Acumulada al mes de mayo de 2017  Partida 22, Resumen por Capítulos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143</cp:revision>
  <cp:lastPrinted>2017-05-05T19:52:29Z</cp:lastPrinted>
  <dcterms:created xsi:type="dcterms:W3CDTF">2016-06-23T13:38:47Z</dcterms:created>
  <dcterms:modified xsi:type="dcterms:W3CDTF">2017-07-05T16:45:35Z</dcterms:modified>
</cp:coreProperties>
</file>