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98" r:id="rId4"/>
    <p:sldId id="299" r:id="rId5"/>
    <p:sldId id="304" r:id="rId6"/>
    <p:sldId id="264" r:id="rId7"/>
    <p:sldId id="301" r:id="rId8"/>
    <p:sldId id="263" r:id="rId9"/>
    <p:sldId id="265" r:id="rId10"/>
    <p:sldId id="302" r:id="rId11"/>
    <p:sldId id="267" r:id="rId12"/>
    <p:sldId id="303" r:id="rId13"/>
    <p:sldId id="268" r:id="rId14"/>
    <p:sldId id="269" r:id="rId15"/>
    <p:sldId id="305" r:id="rId16"/>
    <p:sldId id="275" r:id="rId17"/>
    <p:sldId id="276" r:id="rId18"/>
    <p:sldId id="300" r:id="rId19"/>
    <p:sldId id="277" r:id="rId20"/>
    <p:sldId id="278" r:id="rId21"/>
    <p:sldId id="272" r:id="rId22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3" autoAdjust="0"/>
  </p:normalViewPr>
  <p:slideViewPr>
    <p:cSldViewPr>
      <p:cViewPr varScale="1">
        <p:scale>
          <a:sx n="69" d="100"/>
          <a:sy n="69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04-07-2017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04-07-2017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04-07-2017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04-07-2017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04-07-2017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04-07-2017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04-07-2017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04-07-2017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04-07-2017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04-07-2017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04-07-2017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04-07-2017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04-07-2017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04-07-2017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04-07-2017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04-07-2017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Mayo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21: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DESARROLLO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julio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4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6308" y="548716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05: INGRESO ÉTICO FAMILIAR Y SISTEMA CHILE SOLIDARIO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99399" y="146149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8457118-237F-43A8-AFB0-966446F05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34797"/>
              </p:ext>
            </p:extLst>
          </p:nvPr>
        </p:nvGraphicFramePr>
        <p:xfrm>
          <a:off x="414336" y="1916832"/>
          <a:ext cx="8210800" cy="35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Worksheet" r:id="rId3" imgW="8553489" imgH="3781350" progId="Excel.Sheet.12">
                  <p:embed/>
                </p:oleObj>
              </mc:Choice>
              <mc:Fallback>
                <p:oleObj name="Worksheet" r:id="rId3" imgW="8553489" imgH="3781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10800" cy="357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6124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05: INGRESO ÉTICO FAMILIAR Y SISTEMA CHILE SOLIDARIO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99399" y="146149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B666062-599E-4A0F-8344-B385B3B44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217338"/>
              </p:ext>
            </p:extLst>
          </p:nvPr>
        </p:nvGraphicFramePr>
        <p:xfrm>
          <a:off x="386224" y="1916832"/>
          <a:ext cx="8238912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Worksheet" r:id="rId3" imgW="8553489" imgH="4010040" progId="Excel.Sheet.12">
                  <p:embed/>
                </p:oleObj>
              </mc:Choice>
              <mc:Fallback>
                <p:oleObj name="Worksheet" r:id="rId3" imgW="8553489" imgH="4010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916832"/>
                        <a:ext cx="8238912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38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99122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06: SISTEMA DE PROTECCIÓN INTEGRAL A LA INFANCIA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790D5F4-408C-48EB-80A9-6636CC9D91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406812"/>
              </p:ext>
            </p:extLst>
          </p:nvPr>
        </p:nvGraphicFramePr>
        <p:xfrm>
          <a:off x="414335" y="1916832"/>
          <a:ext cx="8272465" cy="4074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Worksheet" r:id="rId3" imgW="8553489" imgH="4391010" progId="Excel.Sheet.12">
                  <p:embed/>
                </p:oleObj>
              </mc:Choice>
              <mc:Fallback>
                <p:oleObj name="Worksheet" r:id="rId3" imgW="8553489" imgH="4391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72465" cy="4074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085184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02: FONDO DE SOLIDARIDAD E INVERSIÓN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799399" y="1333831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0D232D9-7C0D-43D6-A2B1-22A89FF37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094378"/>
              </p:ext>
            </p:extLst>
          </p:nvPr>
        </p:nvGraphicFramePr>
        <p:xfrm>
          <a:off x="414336" y="1789172"/>
          <a:ext cx="8210799" cy="329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Worksheet" r:id="rId3" imgW="8648576" imgH="3171960" progId="Excel.Sheet.12">
                  <p:embed/>
                </p:oleObj>
              </mc:Choice>
              <mc:Fallback>
                <p:oleObj name="Worksheet" r:id="rId3" imgW="8648576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89172"/>
                        <a:ext cx="8210799" cy="329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110163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02: FONDO DE SOLIDARIDAD E INVERSIÓN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799399" y="1333831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F9477FC-789A-4B18-8A50-165AE4B969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367723"/>
              </p:ext>
            </p:extLst>
          </p:nvPr>
        </p:nvGraphicFramePr>
        <p:xfrm>
          <a:off x="386224" y="1772816"/>
          <a:ext cx="8300576" cy="333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Worksheet" r:id="rId3" imgW="8648576" imgH="3362310" progId="Excel.Sheet.12">
                  <p:embed/>
                </p:oleObj>
              </mc:Choice>
              <mc:Fallback>
                <p:oleObj name="Worksheet" r:id="rId3" imgW="8648576" imgH="3362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300576" cy="333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07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9850" y="551723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05: INSTITUTO NACIONAL DE LA JUVENTUD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447ADA3-A4F8-45F4-B940-EA03848848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99528"/>
              </p:ext>
            </p:extLst>
          </p:nvPr>
        </p:nvGraphicFramePr>
        <p:xfrm>
          <a:off x="386224" y="1868116"/>
          <a:ext cx="8238911" cy="3649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Worksheet" r:id="rId3" imgW="8648576" imgH="3857760" progId="Excel.Sheet.12">
                  <p:embed/>
                </p:oleObj>
              </mc:Choice>
              <mc:Fallback>
                <p:oleObj name="Worksheet" r:id="rId3" imgW="8648576" imgH="38577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868116"/>
                        <a:ext cx="8238911" cy="3649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9329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06: CORPORACIÓN NACIONAL DE DESARROLLO INDÍGENA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65FBDFC-CFFC-4D51-A42D-63BA9DF8C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627992"/>
              </p:ext>
            </p:extLst>
          </p:nvPr>
        </p:nvGraphicFramePr>
        <p:xfrm>
          <a:off x="414336" y="1868116"/>
          <a:ext cx="8201488" cy="422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Worksheet" r:id="rId3" imgW="8677210" imgH="4467150" progId="Excel.Sheet.12">
                  <p:embed/>
                </p:oleObj>
              </mc:Choice>
              <mc:Fallback>
                <p:oleObj name="Worksheet" r:id="rId3" imgW="8677210" imgH="4467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68116"/>
                        <a:ext cx="8201488" cy="4225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5864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06: CORPORACIÓN NACIONAL DE DESARROLLO INDÍGENA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74CF0F4-DD2E-4982-9FE2-4921369C4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511844"/>
              </p:ext>
            </p:extLst>
          </p:nvPr>
        </p:nvGraphicFramePr>
        <p:xfrm>
          <a:off x="386224" y="1868116"/>
          <a:ext cx="8300576" cy="372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Worksheet" r:id="rId3" imgW="8677210" imgH="4048110" progId="Excel.Sheet.12">
                  <p:embed/>
                </p:oleObj>
              </mc:Choice>
              <mc:Fallback>
                <p:oleObj name="Worksheet" r:id="rId3" imgW="8677210" imgH="4048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868116"/>
                        <a:ext cx="8300576" cy="3721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026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643853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07: SERVICIO NACIONAL DE LA DISCAPACIDAD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BD22912-D749-4103-A2EE-789FC0965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601152"/>
              </p:ext>
            </p:extLst>
          </p:nvPr>
        </p:nvGraphicFramePr>
        <p:xfrm>
          <a:off x="414337" y="1700807"/>
          <a:ext cx="8201488" cy="473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Worksheet" r:id="rId3" imgW="8658301" imgH="5076810" progId="Excel.Sheet.12">
                  <p:embed/>
                </p:oleObj>
              </mc:Choice>
              <mc:Fallback>
                <p:oleObj name="Worksheet" r:id="rId3" imgW="8658301" imgH="5076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0807"/>
                        <a:ext cx="8201488" cy="4737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52025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08: SERVICIO NACIONAL DEL ADULTO MAYOR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5592B6D-3962-4FED-8F96-C383D87D09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80715"/>
              </p:ext>
            </p:extLst>
          </p:nvPr>
        </p:nvGraphicFramePr>
        <p:xfrm>
          <a:off x="414336" y="1556792"/>
          <a:ext cx="8272463" cy="4963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Worksheet" r:id="rId3" imgW="8648576" imgH="6524550" progId="Excel.Sheet.12">
                  <p:embed/>
                </p:oleObj>
              </mc:Choice>
              <mc:Fallback>
                <p:oleObj name="Worksheet" r:id="rId3" imgW="8648576" imgH="65245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556792"/>
                        <a:ext cx="8272463" cy="4963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040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Para el año 2017 la Partida presenta un presupuesto aprobado de </a:t>
            </a:r>
            <a:r>
              <a:rPr lang="es-CL" sz="1600" b="1" dirty="0"/>
              <a:t>$621.072 millones</a:t>
            </a:r>
            <a:r>
              <a:rPr lang="es-CL" sz="1600" dirty="0"/>
              <a:t>, de los cuales un 85,6% se destina a transferencias corrientes y de capital, con una participación de un 63,9% y 21,7% respectivamente, los que al mes de mayo registraron erogaciones del 61,6% y 15,9% respectivamente sobre el presupuesto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La Ejecución del Ministerio, del mes de mayo ascendió a </a:t>
            </a:r>
            <a:r>
              <a:rPr lang="es-CL" sz="1600" b="1" dirty="0"/>
              <a:t>$30.078 millones</a:t>
            </a:r>
            <a:r>
              <a:rPr lang="es-CL" sz="1600" dirty="0"/>
              <a:t>, es decir, un </a:t>
            </a:r>
            <a:r>
              <a:rPr lang="es-CL" sz="1600" b="1" dirty="0"/>
              <a:t>4,8%</a:t>
            </a:r>
            <a:r>
              <a:rPr lang="es-CL" sz="1600" dirty="0"/>
              <a:t> respecto de la ley inicial, y en línea respecto a igual mes del año 2016 (4,9%).  Sin embargo, la ejecución acumulada al quinto mes de 2017 ascendió a </a:t>
            </a:r>
            <a:r>
              <a:rPr lang="es-CL" sz="1600" b="1" dirty="0"/>
              <a:t>$320.849 millones</a:t>
            </a:r>
            <a:r>
              <a:rPr lang="es-CL" sz="1600" dirty="0"/>
              <a:t>, equivalente a un </a:t>
            </a:r>
            <a:r>
              <a:rPr lang="es-CL" sz="1600" b="1" dirty="0"/>
              <a:t>49,7%</a:t>
            </a:r>
            <a:r>
              <a:rPr lang="es-CL" sz="1600" dirty="0"/>
              <a:t> del presupuesto vigente y un </a:t>
            </a:r>
            <a:r>
              <a:rPr lang="es-CL" sz="1600" b="1" dirty="0"/>
              <a:t>51,7%</a:t>
            </a:r>
            <a:r>
              <a:rPr lang="es-CL" sz="1600" dirty="0"/>
              <a:t> del presupuesto inicial.  Dicha erogación mantiene los 8,6 puntos porcentuales por sobre el gasto acumulado a igual periodo del ejercicio anterior en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mayo un incremento consolidado de </a:t>
            </a:r>
            <a:r>
              <a:rPr lang="es-CL" sz="1600" b="1" dirty="0"/>
              <a:t>$24.136 millones</a:t>
            </a:r>
            <a:r>
              <a:rPr lang="es-CL" sz="1600" dirty="0"/>
              <a:t>.  Afectando los gastos en personal, bienes y servicios de consumo, prestaciones de seguridad social, otros gastos corrientes y servicio de la deuda que presentan aumentos de $94 millones; $1.503 millones; $636 millones; $835 mil y, $23.592 millones respectivamente.  Asimismo, el subtítulo 24 “transferencias corrientes”, experimenta una disminución por un monto de $1.690 millones. 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778" y="59492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09: SUBSECRETARÍA DE EVALUACIÓN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3778" y="1278955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8E46C07-C6F0-42B5-9B75-1B240F4FD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611998"/>
              </p:ext>
            </p:extLst>
          </p:nvPr>
        </p:nvGraphicFramePr>
        <p:xfrm>
          <a:off x="413778" y="1734294"/>
          <a:ext cx="8229600" cy="421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Worksheet" r:id="rId3" imgW="8648576" imgH="4314870" progId="Excel.Sheet.12">
                  <p:embed/>
                </p:oleObj>
              </mc:Choice>
              <mc:Fallback>
                <p:oleObj name="Worksheet" r:id="rId3" imgW="8648576" imgH="43148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778" y="1734294"/>
                        <a:ext cx="8229600" cy="4214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Los subtítulo que presentan el mayor nivel de gasto por su incidencia en la ejecución total de la Partida con un 83,7%, son: </a:t>
            </a:r>
            <a:r>
              <a:rPr lang="es-CL" sz="1600" b="1" dirty="0"/>
              <a:t>“transferencias corrientes” y “servicio de la deuda”, </a:t>
            </a:r>
            <a:r>
              <a:rPr lang="es-CL" sz="1600" dirty="0"/>
              <a:t>con erogaciones de </a:t>
            </a:r>
            <a:r>
              <a:rPr lang="es-CL" sz="1600" b="1" dirty="0"/>
              <a:t>61,2% y 89% </a:t>
            </a:r>
            <a:r>
              <a:rPr lang="es-CL" sz="1600" dirty="0"/>
              <a:t>respectivamente.</a:t>
            </a:r>
            <a:r>
              <a:rPr lang="es-CL" sz="1600" b="1" dirty="0"/>
              <a:t>  </a:t>
            </a:r>
          </a:p>
          <a:p>
            <a:pPr marL="360363"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/>
              <a:t>En el caso de las </a:t>
            </a:r>
            <a:r>
              <a:rPr lang="es-CL" sz="1600" b="1" dirty="0"/>
              <a:t>transferencias corrientes </a:t>
            </a:r>
            <a:r>
              <a:rPr lang="es-CL" sz="1600" dirty="0"/>
              <a:t>el gasto se explica por las transferencias al gobierno central realizadas por la Subsecretaría de Servicios Sociales (programa Ingreso Ético Familiar y Sistema Chile Solidario) a través de las asignaciones 24.03.021 “Subsidio Empleo a la Mujer, Ley N°20.595 – SENCE” y 24.03.337 “Bonos Art. 2° Transitorio, Ley N°19.949” las que alcanzan una ejecución del 100% (representando a su vez el 45,6% del gasto total del subtítulo).</a:t>
            </a:r>
          </a:p>
          <a:p>
            <a:pPr marL="360363"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/>
              <a:t>Por su parte, el mayor gasto del </a:t>
            </a:r>
            <a:r>
              <a:rPr lang="es-CL" sz="1600" b="1" dirty="0"/>
              <a:t>servicio de la deuda </a:t>
            </a:r>
            <a:r>
              <a:rPr lang="es-CL" sz="1600" dirty="0"/>
              <a:t>que alcanza los </a:t>
            </a:r>
            <a:r>
              <a:rPr lang="es-CL" sz="1600" b="1" i="1" dirty="0"/>
              <a:t>$26.871 millones</a:t>
            </a:r>
            <a:r>
              <a:rPr lang="es-CL" sz="1600" dirty="0"/>
              <a:t>, se registra en los Programas: Subsecretaría de Servicios Sociales ($2.274 millones); Ingreso Ético Familiar ($8.806 millones); Sistema de Protección Integral a la Infancia ($2.502 millones); FOSIS ($442 millones); INJ ($30 millones); CONADI ($3.918 millones); SENADIS ($277 millones); SENAMA ($2.066 millones); y, la Subsecretaría de Evaluación Social ($3.559 millones), destinados al pago de las obligaciones devengadas al 31 de diciembre de 2016 (deuda flotante)</a:t>
            </a:r>
            <a:r>
              <a:rPr lang="es-CL" sz="16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En cuanto a los programas, el 72% del presupuesto inicial, se concentró en el programa Ingreso Ético Familiar y Sistema Chile Solidario (39%), Fondo de Solidaridad e Inversión Social (13%) y la Corporación Nacional de Desarrollo Indígena (20%), los que al mes de Mayo alcanzaron niveles de ejecución de 77,3%, 30,1% y 24,6% respectivamente, calculados respecto al presupuesto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El programa Ingreso Ético Familiar y Sistema Chile Solidario es el que presenta el mayor avance con un 77,3%, mientras que la Corporación Nacional de Desarrollo Indígena es la que presenta la ejecución menor con un 24,6%, explicado éste último por el bajo nivel de gasto de los subtítulos 24 transparencias corrientes y 33 transferencias de capital, que alcanzan gastos de 29,5% y 16,9% respectivamente, representando el 85% del programa.</a:t>
            </a:r>
          </a:p>
        </p:txBody>
      </p:sp>
    </p:spTree>
    <p:extLst>
      <p:ext uri="{BB962C8B-B14F-4D97-AF65-F5344CB8AC3E}">
        <p14:creationId xmlns:p14="http://schemas.microsoft.com/office/powerpoint/2010/main" val="323311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407707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8E9B503-C3AA-4105-9E7C-FF18027EF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821456"/>
              </p:ext>
            </p:extLst>
          </p:nvPr>
        </p:nvGraphicFramePr>
        <p:xfrm>
          <a:off x="414338" y="1725196"/>
          <a:ext cx="8210798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Worksheet" r:id="rId3" imgW="8105879" imgH="2409750" progId="Excel.Sheet.12">
                  <p:embed/>
                </p:oleObj>
              </mc:Choice>
              <mc:Fallback>
                <p:oleObj name="Worksheet" r:id="rId3" imgW="8105879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25196"/>
                        <a:ext cx="8210798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4044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7" y="1426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5D1F7E3-00CF-482B-ADE5-3E2E00F13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882106"/>
            <a:ext cx="4085655" cy="25222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A0BECEC-F142-4431-9696-3C10832DF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26" y="1882105"/>
            <a:ext cx="4036810" cy="252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7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Mayo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21,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86224" y="422108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5B48BF0-ACD9-4B7F-AC0A-A1BB3CA4E6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285718"/>
              </p:ext>
            </p:extLst>
          </p:nvPr>
        </p:nvGraphicFramePr>
        <p:xfrm>
          <a:off x="414336" y="1700808"/>
          <a:ext cx="8272464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Worksheet" r:id="rId4" imgW="8448678" imgH="2409750" progId="Excel.Sheet.12">
                  <p:embed/>
                </p:oleObj>
              </mc:Choice>
              <mc:Fallback>
                <p:oleObj name="Worksheet" r:id="rId4" imgW="8448678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72464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468" y="61843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01: SUBSECRETARÍA DE SERVICIOS SOCIALES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317476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8024" y="1317476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CAFEE9C-1C60-48EF-9B11-438F3B4972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608551"/>
              </p:ext>
            </p:extLst>
          </p:nvPr>
        </p:nvGraphicFramePr>
        <p:xfrm>
          <a:off x="414336" y="1772816"/>
          <a:ext cx="8210800" cy="441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Worksheet" r:id="rId3" imgW="8553489" imgH="4695840" progId="Excel.Sheet.12">
                  <p:embed/>
                </p:oleObj>
              </mc:Choice>
              <mc:Fallback>
                <p:oleObj name="Worksheet" r:id="rId3" imgW="8553489" imgH="4695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800" cy="4411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1312" y="407313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01: SUBSECRETARÍA DE SERVICIOS SOCIALES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8024" y="119675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0F54441-5161-4387-82C5-2A9E64BEF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501213"/>
              </p:ext>
            </p:extLst>
          </p:nvPr>
        </p:nvGraphicFramePr>
        <p:xfrm>
          <a:off x="414335" y="1652092"/>
          <a:ext cx="819942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Worksheet" r:id="rId3" imgW="8553489" imgH="2409750" progId="Excel.Sheet.12">
                  <p:embed/>
                </p:oleObj>
              </mc:Choice>
              <mc:Fallback>
                <p:oleObj name="Worksheet" r:id="rId3" imgW="8553489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652092"/>
                        <a:ext cx="8199425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41101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1233</Words>
  <Application>Microsoft Office PowerPoint</Application>
  <PresentationFormat>Presentación en pantalla (4:3)</PresentationFormat>
  <Paragraphs>92</Paragraphs>
  <Slides>20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Hoja de cálculo de Microsoft Excel</vt:lpstr>
      <vt:lpstr>EJECUCIÓN PRESUPUESTARIA DE GASTOS ACUMULADA al mes de Mayo de 2017 Partida 21: MINISTERIO DE DESARROLLO SOCIAL</vt:lpstr>
      <vt:lpstr>Ejecución Presupuestaria de Gastos Acumulada al mes de Mayo de 2017  Ministerio de Desarrollo Social</vt:lpstr>
      <vt:lpstr>Ejecución Presupuestaria de Gastos Acumulada al mes de Mayo de 2017  Ministerio de Desarrollo Social</vt:lpstr>
      <vt:lpstr>Ejecución Presupuestaria de Gastos Acumulada al mes de Mayo de 2017  Ministerio de Desarrollo Social</vt:lpstr>
      <vt:lpstr>Ejecución Presupuestaria de Gastos Acumulada al mes de Mayo de 2017  Ministerio de Desarrollo Social</vt:lpstr>
      <vt:lpstr>Ejecución Presupuestaria de Gastos Acumulada al mes de Mayo de 2017  Ministerio de Desarrollo Social</vt:lpstr>
      <vt:lpstr>Ejecución Presupuestaria de Gastos Acumulada al mes de Mayo de 2017  Partida 21,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167</cp:revision>
  <cp:lastPrinted>2017-06-15T16:55:12Z</cp:lastPrinted>
  <dcterms:created xsi:type="dcterms:W3CDTF">2016-06-23T13:38:47Z</dcterms:created>
  <dcterms:modified xsi:type="dcterms:W3CDTF">2017-07-04T17:21:59Z</dcterms:modified>
</cp:coreProperties>
</file>