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Mayo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la Partida del mes de mayo ascendió a $1.565 millones, es decir, un 5,4% respecto de la ley inicial.  Con ello, la ejecución acumulada al quinto mes de 2017 ascendió a </a:t>
            </a:r>
            <a:r>
              <a:rPr lang="es-CL" sz="1600" b="1" dirty="0"/>
              <a:t>$7.823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26,9% </a:t>
            </a:r>
            <a:r>
              <a:rPr lang="es-CL" sz="1600" dirty="0"/>
              <a:t>del presupuesto inicial, siendo 1,8 puntos porcentuales inferior respecto a igual periodo del año 2016.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En cuanto a los programas, el 70% del presupuesto vigente, se concentra en la </a:t>
            </a:r>
            <a:r>
              <a:rPr lang="es-CL" sz="1600" b="1" dirty="0"/>
              <a:t>Secretaría General de Gobierno</a:t>
            </a:r>
            <a:r>
              <a:rPr lang="es-CL" sz="1600" dirty="0"/>
              <a:t> que al mes de mayo alcanzó un nivel de ejecución de </a:t>
            </a:r>
            <a:r>
              <a:rPr lang="es-CL" sz="1600" b="1" dirty="0"/>
              <a:t>30,7%.  </a:t>
            </a:r>
            <a:r>
              <a:rPr lang="es-CL" sz="1600" dirty="0"/>
              <a:t>Ejecución afectada por</a:t>
            </a:r>
            <a:r>
              <a:rPr lang="es-CL" sz="1600" b="1" dirty="0"/>
              <a:t> </a:t>
            </a:r>
            <a:r>
              <a:rPr lang="es-CL" sz="1600" dirty="0"/>
              <a:t>el nivel de ejecución de los subtítulos </a:t>
            </a:r>
            <a:r>
              <a:rPr lang="es-CL" sz="1600" b="1" dirty="0"/>
              <a:t>bienes y servicios de consumo y transferencias corrientes </a:t>
            </a:r>
            <a:r>
              <a:rPr lang="es-CL" sz="1600" dirty="0"/>
              <a:t>que alcanzaron una erogación de </a:t>
            </a:r>
            <a:r>
              <a:rPr lang="es-CL" sz="1600" b="1" dirty="0"/>
              <a:t>21,5% y 21,2% </a:t>
            </a:r>
            <a:r>
              <a:rPr lang="es-CL" sz="1600" dirty="0"/>
              <a:t>respectivamente y una participación dentro de la Secretaría del  53,5%.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programa </a:t>
            </a:r>
            <a:r>
              <a:rPr lang="es-CL" sz="1600" b="1" dirty="0"/>
              <a:t>Consejo Nacional de Televisión </a:t>
            </a:r>
            <a:r>
              <a:rPr lang="es-CL" sz="1600" dirty="0"/>
              <a:t>presentó un </a:t>
            </a:r>
            <a:r>
              <a:rPr lang="es-CL" sz="1600" b="1" dirty="0"/>
              <a:t>avance de 17,3%</a:t>
            </a:r>
            <a:r>
              <a:rPr lang="es-CL" sz="1600" dirty="0"/>
              <a:t>, donde los niveles de gasto más bajos se registran en el subtítulo 24 “transferencias corrientes” con un 3,2%.  Asimismo, la asignación relativa al Fondo de Apoyo a Programas Culturales presenta una erogación del 0,9%.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Respecto a los subtítulos, la mayor erogación, se registra en </a:t>
            </a:r>
            <a:r>
              <a:rPr lang="es-CL" sz="1600" b="1" dirty="0"/>
              <a:t>servicio de la deuda</a:t>
            </a:r>
            <a:r>
              <a:rPr lang="es-CL" sz="1600" dirty="0"/>
              <a:t>, con desembolsos que alcanzan el </a:t>
            </a:r>
            <a:r>
              <a:rPr lang="es-CL" sz="1600" b="1" dirty="0"/>
              <a:t>47,2%</a:t>
            </a:r>
            <a:r>
              <a:rPr lang="es-CL" sz="1600" dirty="0"/>
              <a:t>, mientras que el menor nivel de ejecución se registra en</a:t>
            </a:r>
            <a:r>
              <a:rPr lang="es-CL" sz="1600" b="1" dirty="0"/>
              <a:t> transferencias corrientes, con un 13,2%</a:t>
            </a:r>
            <a:r>
              <a:rPr lang="es-CL" sz="1600" dirty="0"/>
              <a:t>, que a su vez representa el 20% de los recursos contemplados en la Partida.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520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20568A5C-CF05-45C5-9547-52D7898971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548369"/>
              </p:ext>
            </p:extLst>
          </p:nvPr>
        </p:nvGraphicFramePr>
        <p:xfrm>
          <a:off x="414337" y="1724100"/>
          <a:ext cx="8201487" cy="1796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724100"/>
                        <a:ext cx="8201487" cy="1796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5019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AFA1D8F-D758-4906-B5B1-07D8E17F6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368" y="2132855"/>
            <a:ext cx="4085656" cy="236907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6B16D37-4E5D-4058-8298-C21315348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403" y="2133016"/>
            <a:ext cx="4007732" cy="236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Mayo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299276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6A93C8CD-F800-4B2E-8ADC-C64BACDCA1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306796"/>
              </p:ext>
            </p:extLst>
          </p:nvPr>
        </p:nvGraphicFramePr>
        <p:xfrm>
          <a:off x="410268" y="1724100"/>
          <a:ext cx="8272464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0268" y="1724100"/>
                        <a:ext cx="8272464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35635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3462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9CCFFC4-94DE-435F-A414-BAFEE46E4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01624"/>
            <a:ext cx="8229600" cy="455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3311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CA35590B-DD98-4E40-9BE2-53A9DFB6BA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699052"/>
              </p:ext>
            </p:extLst>
          </p:nvPr>
        </p:nvGraphicFramePr>
        <p:xfrm>
          <a:off x="414336" y="1916832"/>
          <a:ext cx="8210799" cy="331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Worksheet" r:id="rId3" imgW="8648576" imgH="3591000" progId="Excel.Sheet.12">
                  <p:embed/>
                </p:oleObj>
              </mc:Choice>
              <mc:Fallback>
                <p:oleObj name="Worksheet" r:id="rId3" imgW="8648576" imgH="35910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10799" cy="33123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2581</TotalTime>
  <Words>446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Hoja de cálculo de Microsoft Excel</vt:lpstr>
      <vt:lpstr>EJECUCIÓN PRESUPUESTARIA DE GASTOS ACUMULADA al mes de Mayo de 2017 Partida 20: MINISTERIO SECRETARÍA GENERAL DE GOBIERNO</vt:lpstr>
      <vt:lpstr>Ejecución Presupuestaria de Gastos Acumulada al mes de Mayo de 2017  Ministerio Secretaría General de Gobierno</vt:lpstr>
      <vt:lpstr>Ejecución Presupuestaria de Gastos Acumulada al mes de Mayo de 2017  Ministerio Secretaría General de Gobierno</vt:lpstr>
      <vt:lpstr>Presentación de PowerPoint</vt:lpstr>
      <vt:lpstr>Ejecución Presupuestaria de Gastos Acumulada al mes de Mayo de 2017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146</cp:revision>
  <cp:lastPrinted>2016-10-11T11:56:42Z</cp:lastPrinted>
  <dcterms:created xsi:type="dcterms:W3CDTF">2016-06-23T13:38:47Z</dcterms:created>
  <dcterms:modified xsi:type="dcterms:W3CDTF">2017-07-04T17:57:49Z</dcterms:modified>
</cp:coreProperties>
</file>