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9"/>
  </p:notesMasterIdLst>
  <p:handoutMasterIdLst>
    <p:handoutMasterId r:id="rId20"/>
  </p:handoutMasterIdLst>
  <p:sldIdLst>
    <p:sldId id="256" r:id="rId3"/>
    <p:sldId id="298" r:id="rId4"/>
    <p:sldId id="300" r:id="rId5"/>
    <p:sldId id="264" r:id="rId6"/>
    <p:sldId id="301" r:id="rId7"/>
    <p:sldId id="263" r:id="rId8"/>
    <p:sldId id="265" r:id="rId9"/>
    <p:sldId id="269" r:id="rId10"/>
    <p:sldId id="271" r:id="rId11"/>
    <p:sldId id="273" r:id="rId12"/>
    <p:sldId id="274" r:id="rId13"/>
    <p:sldId id="275" r:id="rId14"/>
    <p:sldId id="287" r:id="rId15"/>
    <p:sldId id="288" r:id="rId16"/>
    <p:sldId id="289" r:id="rId17"/>
    <p:sldId id="290" r:id="rId18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>
      <p:cViewPr varScale="1">
        <p:scale>
          <a:sx n="74" d="100"/>
          <a:sy n="74" d="100"/>
        </p:scale>
        <p:origin x="120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04-07-2017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04-07-2017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04-07-2017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04-07-2017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04-07-2017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04-07-2017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04-07-2017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04-07-2017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04-07-2017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04-07-2017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04-07-2017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04-07-2017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04-07-2017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04-07-2017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04-07-2017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04-07-2017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Mayo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19: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 TRANSPORTES Y TELECOMUNICACIONES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julio 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7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01317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01, Programa 04: Unidad Operativa de Control de Tránsito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A369EE9-7F5E-4241-A4DA-16B7458550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6"/>
            <a:ext cx="8210799" cy="3145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479715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01, Programa 05: Fiscalización y Control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25881DF-674D-4CA3-8824-771B6C8121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00808"/>
            <a:ext cx="8210799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64482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01, Programa 06: Subsidio Nacional al Transporte Público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4" y="125234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D8972F5-3D0D-47D1-9BCD-7DF3364165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578157"/>
            <a:ext cx="8229600" cy="4891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0928" y="493608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01, Programa 07: Programa de Desarrollo Logístico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B0B5EE1-B595-459B-9D73-95695A3F2D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868116"/>
            <a:ext cx="8238911" cy="3067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278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7897" y="479715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10181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01, Programa 08: Programa de Vialidad y Transporte Urbano: SECTRA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8390C90-D006-48F3-8885-3F932D3149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44824"/>
            <a:ext cx="8210799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5571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617378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02, Programa 01: Subsecretaría de Telecomunicaciones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72A813A-E016-4B00-9858-82546C4766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5"/>
            <a:ext cx="8272464" cy="4305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7284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457604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03, Programa 01: Junta de Aeronáutica Civil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FA15D43-FF5D-4D5F-AA7D-A988994963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1868116"/>
            <a:ext cx="8258176" cy="2707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580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Transportes y Telecomunicaciones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Para el año 2017 la Partida presenta un presupuesto aprobado de </a:t>
            </a:r>
            <a:r>
              <a:rPr lang="es-CL" sz="1600" b="1" dirty="0">
                <a:latin typeface="+mn-lt"/>
              </a:rPr>
              <a:t>$1.021.304 millones</a:t>
            </a:r>
            <a:r>
              <a:rPr lang="es-CL" sz="1600" dirty="0">
                <a:latin typeface="+mn-lt"/>
              </a:rPr>
              <a:t>, de los cuales un 79% se destina a transferencias corrientes y transferencias de capital, con una participación de un 64% y 15% respectivamente, recursos que al mes de mayo registraron erogaciones del 31,9% y 8,7% respectivamente sobre el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La Ejecución del Ministerio, del mes de mayo ascendió a </a:t>
            </a:r>
            <a:r>
              <a:rPr lang="es-CL" sz="1600" b="1" dirty="0">
                <a:latin typeface="+mn-lt"/>
              </a:rPr>
              <a:t>$63.102 millones</a:t>
            </a:r>
            <a:r>
              <a:rPr lang="es-CL" sz="1600" dirty="0">
                <a:latin typeface="+mn-lt"/>
              </a:rPr>
              <a:t>, es decir, un </a:t>
            </a:r>
            <a:r>
              <a:rPr lang="es-CL" sz="1600" b="1" dirty="0">
                <a:latin typeface="+mn-lt"/>
              </a:rPr>
              <a:t>6,2%</a:t>
            </a:r>
            <a:r>
              <a:rPr lang="es-CL" sz="1600" dirty="0">
                <a:latin typeface="+mn-lt"/>
              </a:rPr>
              <a:t> respecto de la ley inicial, similar al registrado en igual mes del año 2016.  Con ello, la ejecución acumulada </a:t>
            </a:r>
            <a:r>
              <a:rPr lang="es-CL" sz="1600" dirty="0"/>
              <a:t>a la fecha </a:t>
            </a:r>
            <a:r>
              <a:rPr lang="es-CL" sz="1600" dirty="0">
                <a:latin typeface="+mn-lt"/>
              </a:rPr>
              <a:t>ascendió a </a:t>
            </a:r>
            <a:r>
              <a:rPr lang="es-CL" sz="1600" b="1" dirty="0">
                <a:latin typeface="+mn-lt"/>
              </a:rPr>
              <a:t>$290.365 millones</a:t>
            </a:r>
            <a:r>
              <a:rPr lang="es-CL" sz="1600" dirty="0">
                <a:latin typeface="+mn-lt"/>
              </a:rPr>
              <a:t>, equivalente a un </a:t>
            </a:r>
            <a:r>
              <a:rPr lang="es-CL" sz="1600" b="1" dirty="0">
                <a:latin typeface="+mn-lt"/>
              </a:rPr>
              <a:t>28,2%</a:t>
            </a:r>
            <a:r>
              <a:rPr lang="es-CL" sz="1600" dirty="0">
                <a:latin typeface="+mn-lt"/>
              </a:rPr>
              <a:t> del presupuesto vigente y un </a:t>
            </a:r>
            <a:r>
              <a:rPr lang="es-CL" sz="1600" b="1" dirty="0">
                <a:latin typeface="+mn-lt"/>
              </a:rPr>
              <a:t>28,4%</a:t>
            </a:r>
            <a:r>
              <a:rPr lang="es-CL" sz="1600" dirty="0">
                <a:latin typeface="+mn-lt"/>
              </a:rPr>
              <a:t> del presupuesto inicial.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Respecto a los aumentos y disminuciones al presupuesto inicial, la Partida presenta al mes de mayo mantiene aumento consolidado de </a:t>
            </a:r>
            <a:r>
              <a:rPr lang="es-CL" sz="1600" b="1" dirty="0"/>
              <a:t>$9.272 millones</a:t>
            </a:r>
            <a:r>
              <a:rPr lang="es-CL" sz="1600" dirty="0"/>
              <a:t>.  Destacando por su monto el incremento del subtítulo 34 “servicio de la deuda”, por un monto de $8.449 millones; seguida por el subtítulo 33 “transferencias de capital”, con $650 millones; y, por el subtítulo 23 “prestaciones previsionales”, con $237 millones.  Asimismo, gastos en personal presenta una disminución de $65 millones.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Transportes y Telecomunicaciones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En cuanto a los programas, </a:t>
            </a:r>
            <a:r>
              <a:rPr lang="es-CL" sz="1600" b="1" dirty="0"/>
              <a:t>el 97% </a:t>
            </a:r>
            <a:r>
              <a:rPr lang="es-CL" sz="1600" dirty="0"/>
              <a:t>del presupuesto inicial, se concentra en la </a:t>
            </a:r>
            <a:r>
              <a:rPr lang="es-CL" sz="1600" b="1" dirty="0"/>
              <a:t>Secretaría y Administración General de Transportes, </a:t>
            </a:r>
            <a:r>
              <a:rPr lang="es-CL" sz="1600" dirty="0"/>
              <a:t>destacando a su vez, la participación del </a:t>
            </a:r>
            <a:r>
              <a:rPr lang="es-CL" sz="1600" b="1" dirty="0"/>
              <a:t>Subsidio Nacional al Transporte Público</a:t>
            </a:r>
            <a:r>
              <a:rPr lang="es-CL" sz="1600" dirty="0"/>
              <a:t> que representan el 71% de la Partida, el que al mes de mayo alcanzó una ejecución de </a:t>
            </a:r>
            <a:r>
              <a:rPr lang="es-CL" sz="1600" b="1" dirty="0"/>
              <a:t>29,4%</a:t>
            </a:r>
            <a:r>
              <a:rPr lang="es-CL" sz="1600" dirty="0"/>
              <a:t>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La </a:t>
            </a:r>
            <a:r>
              <a:rPr lang="es-CL" sz="1600" b="1" dirty="0"/>
              <a:t>Junta de Aeronáutica Civil </a:t>
            </a:r>
            <a:r>
              <a:rPr lang="es-CL" sz="1600" dirty="0"/>
              <a:t>es la que presenta el </a:t>
            </a:r>
            <a:r>
              <a:rPr lang="es-CL" sz="1600" b="1" dirty="0"/>
              <a:t>mayor avance con un 39,4%</a:t>
            </a:r>
            <a:r>
              <a:rPr lang="es-CL" sz="1600" dirty="0"/>
              <a:t>, explicado por el nivel de ejecución de las transferencias corrientes que asciende al 50%.  Mientras que el Programa </a:t>
            </a:r>
            <a:r>
              <a:rPr lang="es-CL" sz="1600" b="1" dirty="0"/>
              <a:t>Transantiago </a:t>
            </a:r>
            <a:r>
              <a:rPr lang="es-CL" sz="1600" dirty="0"/>
              <a:t>es el que presenta la </a:t>
            </a:r>
            <a:r>
              <a:rPr lang="es-CL" sz="1600" b="1" dirty="0"/>
              <a:t>ejecución menor con un 19,6%</a:t>
            </a:r>
            <a:r>
              <a:rPr lang="es-CL" sz="1600" dirty="0"/>
              <a:t>.</a:t>
            </a:r>
            <a:endParaRPr lang="es-CL" sz="1600" b="1" dirty="0"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Finalmente, se registró una sobre-ejecución de </a:t>
            </a:r>
            <a:r>
              <a:rPr lang="es-CL" sz="1600" b="1" dirty="0"/>
              <a:t>$5.401 millones, </a:t>
            </a:r>
            <a:r>
              <a:rPr lang="es-CL" sz="1600" dirty="0"/>
              <a:t>en el subtítulo 34 Servicio de la Deuda, específicamente en las asignación Deuda Flotante, recursos que a la fecha no presentan los decretos presupuestarios respectivos.  De dicha situación, la más relevante se registra en la Subsecretaría de Telecomunicaciones que dispone gastos por $5.401 millones sin decreto.</a:t>
            </a:r>
            <a:endParaRPr lang="es-CL" sz="1600" b="1" u="sng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144365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Transportes y Telecomunicaciones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36510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257849B3-491C-4620-84E5-7A7755B12C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1868116"/>
            <a:ext cx="8210800" cy="2496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Transportes y Telecomunicaciones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50912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2FB2B21-A749-489C-AD68-052BFAAB5A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512" y="1998772"/>
            <a:ext cx="4085658" cy="2510347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25A31D36-8FB4-4C77-92A0-3B1E2BB1CF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7404" y="1998771"/>
            <a:ext cx="4025024" cy="2510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19,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6" y="400687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FA6542F-D2FE-4B05-98EA-1B933187FB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6" y="1700808"/>
            <a:ext cx="8210799" cy="2306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0884" y="549414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01, Programa 01: Secretaría y Administración General de Transporte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9CF14EEA-E6CF-44FD-8D65-256CCEDAD0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916833"/>
            <a:ext cx="8238911" cy="3577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085184"/>
            <a:ext cx="8406135" cy="365125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01, Programa 02: Empresa de los Ferrocarriles del Estado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6F30024-719E-4052-9CB7-792107A93A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24100"/>
            <a:ext cx="8210799" cy="3361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8469" y="515719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01, Programa 03: Transantiago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2ECEE05-4F09-4D47-959D-C2C6308452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44825"/>
            <a:ext cx="8210799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3001</TotalTime>
  <Words>855</Words>
  <Application>Microsoft Office PowerPoint</Application>
  <PresentationFormat>Presentación en pantalla (4:3)</PresentationFormat>
  <Paragraphs>69</Paragraphs>
  <Slides>16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4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ACUMULADA al mes de Mayo de 2017 Partida 19: MINISTERIO DE TRANSPORTES Y TELECOMUNICACIONES</vt:lpstr>
      <vt:lpstr>Ejecución Presupuestaria de Gastos Acumulada al Mes de Mayo de 2017  Ministerio de Transportes y Telecomunicaciones</vt:lpstr>
      <vt:lpstr>Ejecución Presupuestaria de Gastos Acumulada al Mes de Mayo de 2017  Ministerio de Transportes y Telecomunicaciones</vt:lpstr>
      <vt:lpstr>Ejecución Presupuestaria de Gastos Acumulada al Mes de Mayo de 2017  Ministerio de Transportes y Telecomunicaciones</vt:lpstr>
      <vt:lpstr>Ejecución Presupuestaria de Gastos Acumulada al Mes de Mayo de 2017  Ministerio de Transportes y Telecomunicaciones</vt:lpstr>
      <vt:lpstr>Ejecución Presupuestaria de Gastos Acumulada al mes de Mayo de 2017  Partida 19,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165</cp:revision>
  <cp:lastPrinted>2017-05-12T12:49:10Z</cp:lastPrinted>
  <dcterms:created xsi:type="dcterms:W3CDTF">2016-06-23T13:38:47Z</dcterms:created>
  <dcterms:modified xsi:type="dcterms:W3CDTF">2017-07-04T20:38:45Z</dcterms:modified>
</cp:coreProperties>
</file>