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5"/>
  </p:notesMasterIdLst>
  <p:handoutMasterIdLst>
    <p:handoutMasterId r:id="rId16"/>
  </p:handoutMasterIdLst>
  <p:sldIdLst>
    <p:sldId id="256" r:id="rId3"/>
    <p:sldId id="298" r:id="rId4"/>
    <p:sldId id="307" r:id="rId5"/>
    <p:sldId id="264" r:id="rId6"/>
    <p:sldId id="263" r:id="rId7"/>
    <p:sldId id="302" r:id="rId8"/>
    <p:sldId id="303" r:id="rId9"/>
    <p:sldId id="299" r:id="rId10"/>
    <p:sldId id="300" r:id="rId11"/>
    <p:sldId id="301" r:id="rId12"/>
    <p:sldId id="304" r:id="rId13"/>
    <p:sldId id="305" r:id="rId14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17-07-2017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17-07-2017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17-07-2017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17-07-2017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17-07-2017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17-07-2017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17-07-2017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17-07-2017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mayo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17: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MINERIA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JULIO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02:RED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NACIONAL DE VIGILANCIA VOLCÁNICA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5" y="2227263"/>
            <a:ext cx="8229600" cy="3578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73608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03: PLAN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NACIONAL DE GEOLOGÍA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01326"/>
            <a:ext cx="8229600" cy="4274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255838"/>
            <a:ext cx="7343775" cy="3405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73608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04:  PROGRAMA DE SEGURIDAD MINERA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01326"/>
            <a:ext cx="8229600" cy="4274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" y="1988841"/>
            <a:ext cx="7658100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909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3"/>
            <a:ext cx="806489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 smtClean="0"/>
              <a:t>En </a:t>
            </a:r>
            <a:r>
              <a:rPr lang="es-CL" sz="1600" dirty="0"/>
              <a:t>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M$71.716.281, distribuido en 60% para Transferencias corrientes, 28% </a:t>
            </a:r>
            <a:r>
              <a:rPr lang="es-CL" sz="1600" dirty="0"/>
              <a:t>se destinado a Gastos en Personal; </a:t>
            </a:r>
            <a:r>
              <a:rPr lang="es-CL" sz="1600" dirty="0" smtClean="0"/>
              <a:t> 22% </a:t>
            </a:r>
            <a:r>
              <a:rPr lang="es-CL" sz="1600" dirty="0"/>
              <a:t>a Gasto en Bienes y </a:t>
            </a:r>
            <a:r>
              <a:rPr lang="es-CL" sz="1600" dirty="0" smtClean="0"/>
              <a:t>Servicios,  y 2% para adquisición de Activos no financieros.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del presupuesto del Ministerio alcanzó </a:t>
            </a:r>
            <a:r>
              <a:rPr lang="es-CL" sz="1600" dirty="0" smtClean="0"/>
              <a:t>a mayo 2017 un </a:t>
            </a:r>
            <a:r>
              <a:rPr lang="es-CL" sz="1600" dirty="0" smtClean="0"/>
              <a:t>32,1% </a:t>
            </a:r>
            <a:r>
              <a:rPr lang="es-CL" sz="1600" dirty="0" smtClean="0"/>
              <a:t>de ejecución del presupuesto inicial y </a:t>
            </a:r>
            <a:r>
              <a:rPr lang="es-CL" sz="1600" dirty="0" smtClean="0"/>
              <a:t>30,9% </a:t>
            </a:r>
            <a:r>
              <a:rPr lang="es-CL" sz="1600" dirty="0" smtClean="0"/>
              <a:t>del presupuesto vigente. El presupuesto vigente aumentó en  </a:t>
            </a:r>
            <a:r>
              <a:rPr lang="es-CL" sz="1600" dirty="0" smtClean="0"/>
              <a:t>M$2.650.268</a:t>
            </a:r>
            <a:r>
              <a:rPr lang="es-CL" sz="1600" dirty="0" smtClean="0"/>
              <a:t>, </a:t>
            </a:r>
            <a:r>
              <a:rPr lang="es-CL" sz="1600" dirty="0" smtClean="0"/>
              <a:t>equivalente a un 3,7% del presupuesto inicial.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promedio de los programas fue de un </a:t>
            </a:r>
            <a:r>
              <a:rPr lang="es-CL" sz="1600" dirty="0" smtClean="0"/>
              <a:t>34,1</a:t>
            </a:r>
            <a:r>
              <a:rPr lang="es-CL" sz="1600" dirty="0" smtClean="0"/>
              <a:t>% </a:t>
            </a:r>
            <a:r>
              <a:rPr lang="es-CL" sz="1600" dirty="0"/>
              <a:t>del presupuesto </a:t>
            </a:r>
            <a:r>
              <a:rPr lang="es-CL" sz="1600" dirty="0" smtClean="0"/>
              <a:t>vigente a mayo 2017, </a:t>
            </a:r>
            <a:r>
              <a:rPr lang="es-CL" sz="1600" dirty="0"/>
              <a:t>el </a:t>
            </a:r>
            <a:r>
              <a:rPr lang="es-CL" sz="1600" dirty="0" smtClean="0"/>
              <a:t>Programa </a:t>
            </a:r>
            <a:r>
              <a:rPr lang="es-CL" sz="1600" dirty="0"/>
              <a:t>de Seguridad Minera con </a:t>
            </a:r>
            <a:r>
              <a:rPr lang="es-CL" sz="1600" dirty="0" smtClean="0"/>
              <a:t>40,4%; seguido por </a:t>
            </a:r>
            <a:r>
              <a:rPr lang="es-CL" sz="1600" dirty="0" smtClean="0"/>
              <a:t>Plan </a:t>
            </a:r>
            <a:r>
              <a:rPr lang="es-CL" sz="1600" dirty="0" smtClean="0"/>
              <a:t>Nacional de Geología llegó a un </a:t>
            </a:r>
            <a:r>
              <a:rPr lang="es-CL" sz="1600" dirty="0" smtClean="0"/>
              <a:t>39,4% </a:t>
            </a:r>
            <a:r>
              <a:rPr lang="es-CL" sz="1600" dirty="0" smtClean="0"/>
              <a:t>de ejecución del presupuesto vigente, </a:t>
            </a:r>
            <a:r>
              <a:rPr lang="es-CL" sz="1600" dirty="0" smtClean="0"/>
              <a:t>y  </a:t>
            </a:r>
            <a:r>
              <a:rPr lang="es-CL" sz="1600" dirty="0" err="1" smtClean="0"/>
              <a:t>Cochilco</a:t>
            </a:r>
            <a:r>
              <a:rPr lang="es-CL" sz="1600" dirty="0" smtClean="0"/>
              <a:t> 37,1% </a:t>
            </a:r>
            <a:r>
              <a:rPr lang="es-CL" sz="1600" dirty="0" smtClean="0"/>
              <a:t>de ejecución de los correspondientes presupuestos vigentes. La menor tasa correspondió a Fomento a la Pequeña Minería con 23,9% de ejecución.</a:t>
            </a:r>
          </a:p>
          <a:p>
            <a:pPr algn="just"/>
            <a:r>
              <a:rPr lang="es-CL" sz="1600" dirty="0" smtClean="0"/>
              <a:t>Todos los programas modificaron sus presupuestos, siendo al mayor tasa de incremento la observada en el programa  Plan Nacional de Geología con 13% de incremento, y la menor de 0,4% correspondió a </a:t>
            </a:r>
            <a:r>
              <a:rPr lang="es-CL" sz="1600" dirty="0" smtClean="0"/>
              <a:t>l programa Fomento de la Pequeña y Mediana Minería</a:t>
            </a:r>
            <a:r>
              <a:rPr lang="es-CL" sz="1600" dirty="0" smtClean="0"/>
              <a:t>.</a:t>
            </a:r>
          </a:p>
          <a:p>
            <a:pPr algn="just"/>
            <a:r>
              <a:rPr lang="es-CL" sz="1600" dirty="0" smtClean="0"/>
              <a:t>En cuanto a la comparación con la ejecución observada en 2016, se observa una menor tasa de gastos en 2017, que se intensifica a partir de marzo 2017, así en 2016 la tasa promedio de ejecución mensual fue de 10% y en 2017 sólo llega al 6,4%. Asimismo, a mayo 2016 la tasa de gasto acumulado fue de 50% y en 2017 sólo a 31%, teniendo en consideración que el presupuesto 2017 es un 55% mayor en términos nominales que el presupuesto 2016.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2016-mayo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3"/>
            <a:ext cx="80648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CL" sz="1600" dirty="0">
              <a:solidFill>
                <a:srgbClr val="FF0000"/>
              </a:solidFill>
            </a:endParaRPr>
          </a:p>
          <a:p>
            <a:pPr algn="just"/>
            <a:r>
              <a:rPr lang="es-CL" sz="1600" dirty="0" smtClean="0"/>
              <a:t> </a:t>
            </a:r>
            <a:endParaRPr lang="es-CL" sz="1600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07726"/>
            <a:ext cx="406717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5887616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81" y="2276871"/>
            <a:ext cx="3898843" cy="338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6507" y="2276871"/>
            <a:ext cx="4039317" cy="338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8 Marcador de texto"/>
          <p:cNvSpPr txBox="1">
            <a:spLocks/>
          </p:cNvSpPr>
          <p:nvPr/>
        </p:nvSpPr>
        <p:spPr>
          <a:xfrm>
            <a:off x="4678735" y="1495318"/>
            <a:ext cx="4041775" cy="43204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1400" b="1" dirty="0" smtClean="0"/>
              <a:t>Porcentaje de ejecución acumulada  respecto al presupuesto vigente, enero-mayo años 2016-2017</a:t>
            </a:r>
            <a:endParaRPr lang="es-CL" sz="1400" b="1" dirty="0"/>
          </a:p>
        </p:txBody>
      </p:sp>
    </p:spTree>
    <p:extLst>
      <p:ext uri="{BB962C8B-B14F-4D97-AF65-F5344CB8AC3E}">
        <p14:creationId xmlns:p14="http://schemas.microsoft.com/office/powerpoint/2010/main" val="228143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3" y="2341563"/>
            <a:ext cx="8181975" cy="2527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mayo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MINERIA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1717674"/>
            <a:ext cx="7839075" cy="4087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290786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01:SECRETARÍA Y ADMINISTRACIÓN GENERAL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283357"/>
            <a:ext cx="7860248" cy="2014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38" y="1674813"/>
            <a:ext cx="7096125" cy="4130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290786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02: FOMENTO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LA PEQUEÑA Y MEDIANA MINERÍA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319361"/>
            <a:ext cx="7860248" cy="23743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941513"/>
            <a:ext cx="8286750" cy="400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406136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mayo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COCHILCO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28801"/>
            <a:ext cx="7704856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36343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17.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PROGRAMA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01:SERVICIO NACIONAL DE GEOLOGÍA Y MINERÍA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954526"/>
            <a:ext cx="8229600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1484784"/>
            <a:ext cx="7841446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1862</TotalTime>
  <Words>610</Words>
  <Application>Microsoft Office PowerPoint</Application>
  <PresentationFormat>Presentación en pantalla (4:3)</PresentationFormat>
  <Paragraphs>53</Paragraphs>
  <Slides>12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1_Tema de Office</vt:lpstr>
      <vt:lpstr>Tema de Office</vt:lpstr>
      <vt:lpstr>Imagen de mapa de bits</vt:lpstr>
      <vt:lpstr>EJECUCIÓN PRESUPUESTARIA DE GASTOS ACUMULADA mayo 2017 PARTIDA 17: MINISTERIO DE MINERIA</vt:lpstr>
      <vt:lpstr>EJECUCIÓN PRESUPUESTARIA DE GASTOS ACUMULADA A mayo DE 2017  PARTIDA 17 MINISTERIO DE MINERIA</vt:lpstr>
      <vt:lpstr>Ejecución Presupuestaria de Gastos Acumulada a mayo 2016-mayo 2017  PARTIDA 17 MINISTERIO DE MINERIA</vt:lpstr>
      <vt:lpstr>EJECUCIÓN PRESUPUESTARIA DE GASTOS ACUMULADA A mayo 2017  PARTIDA 17 MINISTERIO DE MINERIA</vt:lpstr>
      <vt:lpstr>EJECUCIÓN PRESUPUESTARIA DE GASTOS ACUMULADA A mayo 2017  PARTIDA 17 MINISTERIO DE MINERIA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129</cp:revision>
  <cp:lastPrinted>2016-07-14T20:27:16Z</cp:lastPrinted>
  <dcterms:created xsi:type="dcterms:W3CDTF">2016-06-23T13:38:47Z</dcterms:created>
  <dcterms:modified xsi:type="dcterms:W3CDTF">2017-07-17T21:31:07Z</dcterms:modified>
</cp:coreProperties>
</file>