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39"/>
  </p:notesMasterIdLst>
  <p:handoutMasterIdLst>
    <p:handoutMasterId r:id="rId40"/>
  </p:handoutMasterIdLst>
  <p:sldIdLst>
    <p:sldId id="256" r:id="rId14"/>
    <p:sldId id="298" r:id="rId15"/>
    <p:sldId id="299" r:id="rId16"/>
    <p:sldId id="322" r:id="rId17"/>
    <p:sldId id="264" r:id="rId18"/>
    <p:sldId id="263" r:id="rId19"/>
    <p:sldId id="301" r:id="rId20"/>
    <p:sldId id="321" r:id="rId21"/>
    <p:sldId id="265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10" r:id="rId30"/>
    <p:sldId id="311" r:id="rId31"/>
    <p:sldId id="312" r:id="rId32"/>
    <p:sldId id="313" r:id="rId33"/>
    <p:sldId id="314" r:id="rId34"/>
    <p:sldId id="315" r:id="rId35"/>
    <p:sldId id="317" r:id="rId36"/>
    <p:sldId id="319" r:id="rId37"/>
    <p:sldId id="318" r:id="rId38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05-07-2017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05-07-2017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05-07-2017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05-07-2017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05-07-2017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05-07-2017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05-07-2017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1315354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4154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16635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759675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05-07-2017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16681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4743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567416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80304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51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3034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05-07-2017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22100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5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7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8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9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3.emf"/><Relationship Id="rId4" Type="http://schemas.openxmlformats.org/officeDocument/2006/relationships/oleObject" Target="../embeddings/Hoja_de_c_lculo_de_Microsoft_Excel_97-200320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4.emf"/><Relationship Id="rId4" Type="http://schemas.openxmlformats.org/officeDocument/2006/relationships/oleObject" Target="../embeddings/Hoja_de_c_lculo_de_Microsoft_Excel_97-200321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oleObject" Target="../embeddings/Hoja_de_c_lculo_de_Microsoft_Excel_97-20033.xls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emf"/><Relationship Id="rId5" Type="http://schemas.openxmlformats.org/officeDocument/2006/relationships/oleObject" Target="../embeddings/Hoja_de_c_lculo_de_Microsoft_Excel_97-20034.xls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MAYO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julio 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760546"/>
              </p:ext>
            </p:extLst>
          </p:nvPr>
        </p:nvGraphicFramePr>
        <p:xfrm>
          <a:off x="386224" y="1772816"/>
          <a:ext cx="831786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4" name="Hoja de cálculo" r:id="rId4" imgW="8515485" imgH="3686175" progId="Excel.Sheet.8">
                  <p:embed/>
                </p:oleObj>
              </mc:Choice>
              <mc:Fallback>
                <p:oleObj name="Hoja de cálculo" r:id="rId4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31786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792067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67724"/>
              </p:ext>
            </p:extLst>
          </p:nvPr>
        </p:nvGraphicFramePr>
        <p:xfrm>
          <a:off x="414335" y="1772816"/>
          <a:ext cx="830846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9" name="Hoja de cálculo" r:id="rId4" imgW="8515485" imgH="2905215" progId="Excel.Sheet.8">
                  <p:embed/>
                </p:oleObj>
              </mc:Choice>
              <mc:Fallback>
                <p:oleObj name="Hoja de cálculo" r:id="rId4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308467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426013"/>
              </p:ext>
            </p:extLst>
          </p:nvPr>
        </p:nvGraphicFramePr>
        <p:xfrm>
          <a:off x="414337" y="1615033"/>
          <a:ext cx="8201487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4" name="Hoja de cálculo" r:id="rId4" imgW="7572443" imgH="3686175" progId="Excel.Sheet.8">
                  <p:embed/>
                </p:oleObj>
              </mc:Choice>
              <mc:Fallback>
                <p:oleObj name="Hoja de cálculo" r:id="rId4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615033"/>
                        <a:ext cx="8201487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927454"/>
              </p:ext>
            </p:extLst>
          </p:nvPr>
        </p:nvGraphicFramePr>
        <p:xfrm>
          <a:off x="414336" y="1628800"/>
          <a:ext cx="8177101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8" name="Hoja de cálculo" r:id="rId4" imgW="7572443" imgH="5343525" progId="Excel.Sheet.8">
                  <p:embed/>
                </p:oleObj>
              </mc:Choice>
              <mc:Fallback>
                <p:oleObj name="Hoja de cálculo" r:id="rId4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177101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36813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2300"/>
              </p:ext>
            </p:extLst>
          </p:nvPr>
        </p:nvGraphicFramePr>
        <p:xfrm>
          <a:off x="414336" y="1767433"/>
          <a:ext cx="820148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2" name="Hoja de cálculo" r:id="rId4" imgW="7743757" imgH="3533865" progId="Excel.Sheet.8">
                  <p:embed/>
                </p:oleObj>
              </mc:Choice>
              <mc:Fallback>
                <p:oleObj name="Hoja de cálculo" r:id="rId4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67433"/>
                        <a:ext cx="820148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97522"/>
              </p:ext>
            </p:extLst>
          </p:nvPr>
        </p:nvGraphicFramePr>
        <p:xfrm>
          <a:off x="414336" y="1689323"/>
          <a:ext cx="82107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7" name="Hoja de cálculo" r:id="rId4" imgW="7743757" imgH="3971925" progId="Excel.Sheet.8">
                  <p:embed/>
                </p:oleObj>
              </mc:Choice>
              <mc:Fallback>
                <p:oleObj name="Hoja de cálculo" r:id="rId4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89323"/>
                        <a:ext cx="82107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293413"/>
              </p:ext>
            </p:extLst>
          </p:nvPr>
        </p:nvGraphicFramePr>
        <p:xfrm>
          <a:off x="414336" y="1761331"/>
          <a:ext cx="8201488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0" name="Hoja de cálculo" r:id="rId4" imgW="7819957" imgH="3971925" progId="Excel.Sheet.8">
                  <p:embed/>
                </p:oleObj>
              </mc:Choice>
              <mc:Fallback>
                <p:oleObj name="Hoja de cálculo" r:id="rId4" imgW="78199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61331"/>
                        <a:ext cx="8201488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72514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717517"/>
              </p:ext>
            </p:extLst>
          </p:nvPr>
        </p:nvGraphicFramePr>
        <p:xfrm>
          <a:off x="414336" y="1772816"/>
          <a:ext cx="820148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3" name="Hoja de cálculo" r:id="rId4" imgW="7743757" imgH="2924085" progId="Excel.Sheet.8">
                  <p:embed/>
                </p:oleObj>
              </mc:Choice>
              <mc:Fallback>
                <p:oleObj name="Hoja de cálculo" r:id="rId4" imgW="7743757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928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63929"/>
              </p:ext>
            </p:extLst>
          </p:nvPr>
        </p:nvGraphicFramePr>
        <p:xfrm>
          <a:off x="414336" y="1772816"/>
          <a:ext cx="8201488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5" name="Hoja de cálculo" r:id="rId4" imgW="7743757" imgH="4143375" progId="Excel.Sheet.8">
                  <p:embed/>
                </p:oleObj>
              </mc:Choice>
              <mc:Fallback>
                <p:oleObj name="Hoja de cálculo" r:id="rId4" imgW="77437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013838"/>
              </p:ext>
            </p:extLst>
          </p:nvPr>
        </p:nvGraphicFramePr>
        <p:xfrm>
          <a:off x="427160" y="1772816"/>
          <a:ext cx="8163151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9" name="Hoja de cálculo" r:id="rId4" imgW="7743757" imgH="3667035" progId="Excel.Sheet.8">
                  <p:embed/>
                </p:oleObj>
              </mc:Choice>
              <mc:Fallback>
                <p:oleObj name="Hoja de cálculo" r:id="rId4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160" y="1772816"/>
                        <a:ext cx="8163151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Los recurso vigentes a mayo alcanzan a $7.321.907 millones, que incluyen recursos adicionales por $27.348 millones. En </a:t>
            </a:r>
            <a:r>
              <a:rPr lang="es-CL" sz="1600" dirty="0"/>
              <a:t>comparación con el año 2016, </a:t>
            </a:r>
            <a:r>
              <a:rPr lang="es-CL" sz="1600" dirty="0" smtClean="0"/>
              <a:t>y considerando los recursos aprobados por el Congreso nacional en la Ley de Presupuestos, se </a:t>
            </a:r>
            <a:r>
              <a:rPr lang="es-CL" sz="1600" dirty="0"/>
              <a:t>observó una mayor ejecución en cerca de 1,5 puntos porcentuales</a:t>
            </a:r>
            <a:r>
              <a:rPr lang="es-CL" sz="1600" dirty="0" smtClean="0"/>
              <a:t>.</a:t>
            </a:r>
            <a:endParaRPr lang="es-CL" sz="1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La </a:t>
            </a:r>
            <a:r>
              <a:rPr lang="es-CL" sz="1600" b="1" dirty="0"/>
              <a:t>ejecución acumulada al </a:t>
            </a:r>
            <a:r>
              <a:rPr lang="es-CL" sz="1600" b="1" dirty="0" smtClean="0"/>
              <a:t>mes de mayo de </a:t>
            </a:r>
            <a:r>
              <a:rPr lang="es-CL" sz="1600" b="1" dirty="0" smtClean="0"/>
              <a:t>2017</a:t>
            </a:r>
            <a:r>
              <a:rPr lang="es-CL" sz="1600" dirty="0" smtClean="0"/>
              <a:t> </a:t>
            </a:r>
            <a:r>
              <a:rPr lang="es-CL" sz="1600" dirty="0"/>
              <a:t>finalizó en </a:t>
            </a:r>
            <a:r>
              <a:rPr lang="es-CL" sz="1600" dirty="0" smtClean="0"/>
              <a:t>$3.317.257 millones</a:t>
            </a:r>
            <a:r>
              <a:rPr lang="es-CL" sz="1600" dirty="0"/>
              <a:t>, equivalentes a un </a:t>
            </a:r>
            <a:r>
              <a:rPr lang="es-CL" sz="1600" dirty="0" smtClean="0"/>
              <a:t>45%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 $64.004 millones a Mayo, equivalentes a 17% del presupuesto 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45</a:t>
            </a:r>
            <a:r>
              <a:rPr lang="es-CL" sz="1600" dirty="0"/>
              <a:t>% </a:t>
            </a:r>
            <a:r>
              <a:rPr lang="es-CL" sz="1600" dirty="0" smtClean="0"/>
              <a:t>($725.030 </a:t>
            </a:r>
            <a:r>
              <a:rPr lang="es-CL" sz="1600" dirty="0"/>
              <a:t>millones). En este Programa, el 80% del gasto corresponde a transferencias para los Servicios de Salud. Respecto de aquellas transferencias al sector privado, se observó que el Bono Auge presentó desembolsos por </a:t>
            </a:r>
            <a:r>
              <a:rPr lang="es-CL" sz="1600" dirty="0" smtClean="0"/>
              <a:t>$3.254 </a:t>
            </a:r>
            <a:r>
              <a:rPr lang="es-CL" sz="1600" dirty="0"/>
              <a:t>millones, que equivalen a </a:t>
            </a:r>
            <a:r>
              <a:rPr lang="es-CL" sz="1600" dirty="0" smtClean="0"/>
              <a:t>96%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56% ($121.093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$2.830 millones, </a:t>
            </a:r>
            <a:r>
              <a:rPr lang="es-CL" sz="1600" dirty="0" smtClean="0"/>
              <a:t>presentó una rebaja total de sus recursos al mes de mayo. El </a:t>
            </a:r>
            <a:r>
              <a:rPr lang="es-CL" sz="1600" dirty="0"/>
              <a:t>Fondo Nacional de Investigación y Desarrollo en Salud, con recursos disponible por $521 </a:t>
            </a:r>
            <a:r>
              <a:rPr lang="es-CL" sz="1600" dirty="0" smtClean="0"/>
              <a:t>millones, no presento desembolsos. El </a:t>
            </a:r>
            <a:r>
              <a:rPr lang="es-CL" sz="1600" dirty="0"/>
              <a:t>Programa Nacional de Alimentación Complementaria ejecutó en un </a:t>
            </a:r>
            <a:r>
              <a:rPr lang="es-CL" sz="1600" dirty="0" smtClean="0"/>
              <a:t>34%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11%, </a:t>
            </a:r>
            <a:r>
              <a:rPr lang="es-CL" sz="1600" dirty="0"/>
              <a:t>y el Programa de Alimentación Complementaria para el Adulto Mayor, presentó  un </a:t>
            </a:r>
            <a:r>
              <a:rPr lang="es-CL" sz="1600" dirty="0" smtClean="0"/>
              <a:t>27% </a:t>
            </a:r>
            <a:r>
              <a:rPr lang="es-CL" sz="1600" dirty="0"/>
              <a:t>de gasto a </a:t>
            </a:r>
            <a:r>
              <a:rPr lang="es-CL" sz="1600" dirty="0" smtClean="0"/>
              <a:t>Mayo.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8415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75492"/>
              </p:ext>
            </p:extLst>
          </p:nvPr>
        </p:nvGraphicFramePr>
        <p:xfrm>
          <a:off x="414338" y="1697707"/>
          <a:ext cx="818893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2" name="Hoja de cálculo" r:id="rId4" imgW="7743757" imgH="3819615" progId="Excel.Sheet.8">
                  <p:embed/>
                </p:oleObj>
              </mc:Choice>
              <mc:Fallback>
                <p:oleObj name="Hoja de cálculo" r:id="rId4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697707"/>
                        <a:ext cx="8188932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766981"/>
              </p:ext>
            </p:extLst>
          </p:nvPr>
        </p:nvGraphicFramePr>
        <p:xfrm>
          <a:off x="414336" y="1727795"/>
          <a:ext cx="8210799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6" name="Hoja de cálculo" r:id="rId4" imgW="7743757" imgH="4581435" progId="Excel.Sheet.8">
                  <p:embed/>
                </p:oleObj>
              </mc:Choice>
              <mc:Fallback>
                <p:oleObj name="Hoja de cálculo" r:id="rId4" imgW="7743757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27795"/>
                        <a:ext cx="8210799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011216"/>
              </p:ext>
            </p:extLst>
          </p:nvPr>
        </p:nvGraphicFramePr>
        <p:xfrm>
          <a:off x="414337" y="1724372"/>
          <a:ext cx="82186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" name="Hoja de cálculo" r:id="rId4" imgW="7915343" imgH="4152810" progId="Excel.Sheet.8">
                  <p:embed/>
                </p:oleObj>
              </mc:Choice>
              <mc:Fallback>
                <p:oleObj name="Hoja de cálculo" r:id="rId4" imgW="7915343" imgH="41528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24372"/>
                        <a:ext cx="8218600" cy="415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36813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673036"/>
              </p:ext>
            </p:extLst>
          </p:nvPr>
        </p:nvGraphicFramePr>
        <p:xfrm>
          <a:off x="414336" y="1767433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7" name="Hoja de cálculo" r:id="rId4" imgW="7905885" imgH="3533865" progId="Excel.Sheet.8">
                  <p:embed/>
                </p:oleObj>
              </mc:Choice>
              <mc:Fallback>
                <p:oleObj name="Hoja de cálculo" r:id="rId4" imgW="7905885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67433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566124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737343"/>
              </p:ext>
            </p:extLst>
          </p:nvPr>
        </p:nvGraphicFramePr>
        <p:xfrm>
          <a:off x="414336" y="1769715"/>
          <a:ext cx="8201488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1" name="Hoja de cálculo" r:id="rId4" imgW="7905885" imgH="3819615" progId="Excel.Sheet.8">
                  <p:embed/>
                </p:oleObj>
              </mc:Choice>
              <mc:Fallback>
                <p:oleObj name="Hoja de cálculo" r:id="rId4" imgW="7905885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69715"/>
                        <a:ext cx="8201488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429309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351147"/>
              </p:ext>
            </p:extLst>
          </p:nvPr>
        </p:nvGraphicFramePr>
        <p:xfrm>
          <a:off x="414336" y="1754113"/>
          <a:ext cx="8210799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5" name="Hoja de cálculo" r:id="rId4" imgW="7905885" imgH="2466885" progId="Excel.Sheet.8">
                  <p:embed/>
                </p:oleObj>
              </mc:Choice>
              <mc:Fallback>
                <p:oleObj name="Hoja de cálculo" r:id="rId4" imgW="7905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54113"/>
                        <a:ext cx="8210799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se </a:t>
            </a:r>
            <a:r>
              <a:rPr lang="es-CL" sz="1600" dirty="0"/>
              <a:t>observó la inclusión de $5.429 millones para proyectos de inversión, específicamente para la construcción de la “Red Nacional de Laboratorios Ambientales</a:t>
            </a:r>
            <a:r>
              <a:rPr lang="es-CL" sz="1600" dirty="0" smtClean="0"/>
              <a:t>”, con una ejecución a mayo de $1.164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respecto al presupuesto vigente, fue de </a:t>
            </a:r>
            <a:r>
              <a:rPr lang="es-CL" sz="1600" dirty="0" smtClean="0"/>
              <a:t>46%, </a:t>
            </a:r>
            <a:r>
              <a:rPr lang="es-CL" sz="1600" dirty="0"/>
              <a:t>gastando un total de </a:t>
            </a:r>
            <a:r>
              <a:rPr lang="es-CL" sz="1600" dirty="0" smtClean="0"/>
              <a:t>$57.363 </a:t>
            </a:r>
            <a:r>
              <a:rPr lang="es-CL" sz="1600" dirty="0"/>
              <a:t>millones. Este total se </a:t>
            </a:r>
            <a:r>
              <a:rPr lang="es-CL" sz="1600" dirty="0" smtClean="0"/>
              <a:t>explica, en parte, </a:t>
            </a:r>
            <a:r>
              <a:rPr lang="es-CL" sz="1600" dirty="0"/>
              <a:t>por los $29.385 millones desembolsados en el Subtítulo 33.01.004 Subsidio Fijo a la Construcción, que corresponde a uno de los pagos establecidos en el contrato de concesiones, que contempla el Primer Programa de Concesiones de Infraestructura Hospitalaria, </a:t>
            </a:r>
            <a:r>
              <a:rPr lang="es-CL" sz="1600" dirty="0" smtClean="0"/>
              <a:t>Hospital </a:t>
            </a:r>
            <a:r>
              <a:rPr lang="es-CL" sz="1600" dirty="0"/>
              <a:t>de Maipú, con desembolsos por $13.753 millones y Hospital de La Florida, con $14.899 </a:t>
            </a:r>
            <a:r>
              <a:rPr lang="es-CL" sz="1600" dirty="0" smtClean="0"/>
              <a:t>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41%, </a:t>
            </a:r>
            <a:r>
              <a:rPr lang="es-CL" sz="1600" dirty="0"/>
              <a:t>con un gasto total de </a:t>
            </a:r>
            <a:r>
              <a:rPr lang="es-CL" sz="1600" dirty="0" smtClean="0"/>
              <a:t>$5.945 </a:t>
            </a:r>
            <a:r>
              <a:rPr lang="es-CL" sz="1600" dirty="0"/>
              <a:t>millones. Los programas “</a:t>
            </a:r>
            <a:r>
              <a:rPr lang="es-CL" sz="1600" b="1" dirty="0"/>
              <a:t>Programa Campaña de Invierno” y “Atención Primaria, Ley N° 20.645 Trato Usuario”</a:t>
            </a:r>
            <a:r>
              <a:rPr lang="es-CL" sz="1600" dirty="0"/>
              <a:t> muestran </a:t>
            </a:r>
            <a:r>
              <a:rPr lang="es-CL" sz="1600"/>
              <a:t>cero </a:t>
            </a:r>
            <a:r>
              <a:rPr lang="es-CL" sz="1600" smtClean="0"/>
              <a:t>ejecución.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La ejecución de los </a:t>
            </a:r>
            <a:r>
              <a:rPr lang="es-CL" sz="1600" b="1" dirty="0"/>
              <a:t>Servicios de Salud, Hospitales y Programa de Contingencias Operacionales</a:t>
            </a:r>
            <a:r>
              <a:rPr lang="es-CL" sz="1600" dirty="0"/>
              <a:t>, alcanzaron 46% al mes de Mayo.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1101"/>
            <a:ext cx="3961472" cy="266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1101"/>
            <a:ext cx="3961472" cy="266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068305"/>
              </p:ext>
            </p:extLst>
          </p:nvPr>
        </p:nvGraphicFramePr>
        <p:xfrm>
          <a:off x="378499" y="2005186"/>
          <a:ext cx="822960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7" name="Hoja de cálculo" r:id="rId4" imgW="7105785" imgH="2648040" progId="Excel.Sheet.8">
                  <p:embed/>
                </p:oleObj>
              </mc:Choice>
              <mc:Fallback>
                <p:oleObj name="Hoja de cálculo" r:id="rId4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99" y="2005186"/>
                        <a:ext cx="8229600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Mayo 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2880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105372"/>
              </p:ext>
            </p:extLst>
          </p:nvPr>
        </p:nvGraphicFramePr>
        <p:xfrm>
          <a:off x="378499" y="1700808"/>
          <a:ext cx="82296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1" name="Hoja de cálculo" r:id="rId5" imgW="7839143" imgH="2524035" progId="Excel.Sheet.8">
                  <p:embed/>
                </p:oleObj>
              </mc:Choice>
              <mc:Fallback>
                <p:oleObj name="Hoja de cálculo" r:id="rId5" imgW="7839143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499" y="1700808"/>
                        <a:ext cx="822960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Mayo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6531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549907"/>
              </p:ext>
            </p:extLst>
          </p:nvPr>
        </p:nvGraphicFramePr>
        <p:xfrm>
          <a:off x="423352" y="1628800"/>
          <a:ext cx="822058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Hoja de cálculo" r:id="rId5" imgW="6877185" imgH="2924085" progId="Excel.Sheet.8">
                  <p:embed/>
                </p:oleObj>
              </mc:Choice>
              <mc:Fallback>
                <p:oleObj name="Hoja de cálculo" r:id="rId5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352" y="1628800"/>
                        <a:ext cx="8220585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Mayo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72005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446398"/>
              </p:ext>
            </p:extLst>
          </p:nvPr>
        </p:nvGraphicFramePr>
        <p:xfrm>
          <a:off x="414337" y="1700808"/>
          <a:ext cx="82296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1" name="Hoja de cálculo" r:id="rId5" imgW="6877185" imgH="2905215" progId="Excel.Sheet.8">
                  <p:embed/>
                </p:oleObj>
              </mc:Choice>
              <mc:Fallback>
                <p:oleObj name="Hoja de cálculo" r:id="rId5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296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734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465625"/>
              </p:ext>
            </p:extLst>
          </p:nvPr>
        </p:nvGraphicFramePr>
        <p:xfrm>
          <a:off x="414338" y="1556792"/>
          <a:ext cx="8201486" cy="47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Hoja de cálculo" r:id="rId4" imgW="7591357" imgH="5962740" progId="Excel.Sheet.8">
                  <p:embed/>
                </p:oleObj>
              </mc:Choice>
              <mc:Fallback>
                <p:oleObj name="Hoja de cálculo" r:id="rId4" imgW="7591357" imgH="5962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556792"/>
                        <a:ext cx="8201486" cy="47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1243</Words>
  <Application>Microsoft Office PowerPoint</Application>
  <PresentationFormat>Presentación en pantalla (4:3)</PresentationFormat>
  <Paragraphs>109</Paragraphs>
  <Slides>25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40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</vt:lpstr>
      <vt:lpstr>EJECUCIÓN PRESUPUESTARIA DE GASTOS ACUMULADA AL MES DE MAYO DE 2017 PARTIDA 16: MINISTERIO DE SALUD</vt:lpstr>
      <vt:lpstr>Ejecución Presupuestaria de Gastos Acumulada al Mes de Mayo de 2017  Ministerio de Salud</vt:lpstr>
      <vt:lpstr>Ejecución Presupuestaria de Gastos Acumulada al Mes de Mayo de 2017  Ministerio de Salud</vt:lpstr>
      <vt:lpstr>Ejecución Presupuestaria de Gastos Acumulada al Mes de Mayo de 2017  Ministerio de Salud</vt:lpstr>
      <vt:lpstr>Ejecución Presupuestaria de Gastos Acumulada al Mes de Mayo de 2017  Partida 16 Ministerio de Salud</vt:lpstr>
      <vt:lpstr>Ejecución Presupuestaria de Gastos Acumulada al Mes de Mayo  de 2017  Partida 16 Resumen por Capítulos</vt:lpstr>
      <vt:lpstr>Ejecución Presupuestaria de Gastos Acumulada al Mes de Mayo de 2017  Partida 16 Resumen por Capítulos Regionalizados</vt:lpstr>
      <vt:lpstr>Ejecución Presupuestaria de Gastos Acumulada al Mes de Mayo de 2017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164</cp:revision>
  <cp:lastPrinted>2016-09-09T18:41:06Z</cp:lastPrinted>
  <dcterms:created xsi:type="dcterms:W3CDTF">2016-06-23T13:38:47Z</dcterms:created>
  <dcterms:modified xsi:type="dcterms:W3CDTF">2017-07-05T17:53:30Z</dcterms:modified>
</cp:coreProperties>
</file>