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05-07-2017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MAYO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julio 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15210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223166"/>
              </p:ext>
            </p:extLst>
          </p:nvPr>
        </p:nvGraphicFramePr>
        <p:xfrm>
          <a:off x="414336" y="1738313"/>
          <a:ext cx="8334128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Hoja de cálculo" r:id="rId3" imgW="8039100" imgH="3381285" progId="Excel.Sheet.8">
                  <p:embed/>
                </p:oleObj>
              </mc:Choice>
              <mc:Fallback>
                <p:oleObj name="Hoja de cálculo" r:id="rId3" imgW="80391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38313"/>
                        <a:ext cx="8334128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37321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516503"/>
              </p:ext>
            </p:extLst>
          </p:nvPr>
        </p:nvGraphicFramePr>
        <p:xfrm>
          <a:off x="414336" y="1767433"/>
          <a:ext cx="820148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name="Hoja de cálculo" r:id="rId3" imgW="7819957" imgH="3533865" progId="Excel.Sheet.8">
                  <p:embed/>
                </p:oleObj>
              </mc:Choice>
              <mc:Fallback>
                <p:oleObj name="Hoja de cálculo" r:id="rId3" imgW="78199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7433"/>
                        <a:ext cx="820148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655667"/>
              </p:ext>
            </p:extLst>
          </p:nvPr>
        </p:nvGraphicFramePr>
        <p:xfrm>
          <a:off x="414336" y="1626338"/>
          <a:ext cx="8201488" cy="475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2" name="Hoja de cálculo" r:id="rId3" imgW="8496300" imgH="5343525" progId="Excel.Sheet.8">
                  <p:embed/>
                </p:oleObj>
              </mc:Choice>
              <mc:Fallback>
                <p:oleObj name="Hoja de cálculo" r:id="rId3" imgW="8496300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6338"/>
                        <a:ext cx="8201488" cy="4754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7727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24192"/>
              </p:ext>
            </p:extLst>
          </p:nvPr>
        </p:nvGraphicFramePr>
        <p:xfrm>
          <a:off x="414336" y="1772816"/>
          <a:ext cx="8201488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5" name="Hoja de cálculo" r:id="rId3" imgW="7848600" imgH="4048215" progId="Excel.Sheet.8">
                  <p:embed/>
                </p:oleObj>
              </mc:Choice>
              <mc:Fallback>
                <p:oleObj name="Hoja de cálculo" r:id="rId3" imgW="7848600" imgH="4048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525261"/>
              </p:ext>
            </p:extLst>
          </p:nvPr>
        </p:nvGraphicFramePr>
        <p:xfrm>
          <a:off x="414336" y="1700808"/>
          <a:ext cx="821079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9" name="Hoja de cálculo" r:id="rId3" imgW="7819957" imgH="4295685" progId="Excel.Sheet.8">
                  <p:embed/>
                </p:oleObj>
              </mc:Choice>
              <mc:Fallback>
                <p:oleObj name="Hoja de cálculo" r:id="rId3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433807"/>
              </p:ext>
            </p:extLst>
          </p:nvPr>
        </p:nvGraphicFramePr>
        <p:xfrm>
          <a:off x="414336" y="1772816"/>
          <a:ext cx="8201488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name="Hoja de cálculo" r:id="rId3" imgW="9724957" imgH="4448265" progId="Excel.Sheet.8">
                  <p:embed/>
                </p:oleObj>
              </mc:Choice>
              <mc:Fallback>
                <p:oleObj name="Hoja de cálculo" r:id="rId3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43061"/>
              </p:ext>
            </p:extLst>
          </p:nvPr>
        </p:nvGraphicFramePr>
        <p:xfrm>
          <a:off x="414335" y="1772817"/>
          <a:ext cx="8210799" cy="4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3" name="Hoja de cálculo" r:id="rId3" imgW="9724957" imgH="4581435" progId="Excel.Sheet.8">
                  <p:embed/>
                </p:oleObj>
              </mc:Choice>
              <mc:Fallback>
                <p:oleObj name="Hoja de cálculo" r:id="rId3" imgW="97249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72817"/>
                        <a:ext cx="8210799" cy="417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48251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473240"/>
              </p:ext>
            </p:extLst>
          </p:nvPr>
        </p:nvGraphicFramePr>
        <p:xfrm>
          <a:off x="414337" y="1742829"/>
          <a:ext cx="8210798" cy="463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1" name="Hoja de cálculo" r:id="rId3" imgW="7801043" imgH="5067210" progId="Excel.Sheet.8">
                  <p:embed/>
                </p:oleObj>
              </mc:Choice>
              <mc:Fallback>
                <p:oleObj name="Hoja de cálculo" r:id="rId3" imgW="7801043" imgH="5067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42829"/>
                        <a:ext cx="8210798" cy="4638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368131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31837"/>
              </p:ext>
            </p:extLst>
          </p:nvPr>
        </p:nvGraphicFramePr>
        <p:xfrm>
          <a:off x="375091" y="1772816"/>
          <a:ext cx="8373374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name="Hoja de cálculo" r:id="rId3" imgW="8886757" imgH="3533865" progId="Excel.Sheet.8">
                  <p:embed/>
                </p:oleObj>
              </mc:Choice>
              <mc:Fallback>
                <p:oleObj name="Hoja de cálculo" r:id="rId3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091" y="1772816"/>
                        <a:ext cx="8373374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36813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27238"/>
              </p:ext>
            </p:extLst>
          </p:nvPr>
        </p:nvGraphicFramePr>
        <p:xfrm>
          <a:off x="386225" y="1786483"/>
          <a:ext cx="836224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9" name="Hoja de cálculo" r:id="rId3" imgW="8886757" imgH="3514725" progId="Excel.Sheet.8">
                  <p:embed/>
                </p:oleObj>
              </mc:Choice>
              <mc:Fallback>
                <p:oleObj name="Hoja de cálculo" r:id="rId3" imgW="88867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1786483"/>
                        <a:ext cx="8362240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El presupuesto vigente a mayo alcanzó los $7.460.118 millones, que incluye recursos adicionales por $82.895 millones. En </a:t>
            </a:r>
            <a:r>
              <a:rPr lang="es-CL" sz="1600" dirty="0"/>
              <a:t>comparación con el mes de mayo de 2016, </a:t>
            </a:r>
            <a:r>
              <a:rPr lang="es-CL" sz="1600" dirty="0" smtClean="0"/>
              <a:t>y considerando los recursos aprobados en la Ley de Presupuestos, la </a:t>
            </a:r>
            <a:r>
              <a:rPr lang="es-CL" sz="1600" dirty="0"/>
              <a:t>ejecución presupuestaria no presenta diferencias significativas</a:t>
            </a:r>
            <a:r>
              <a:rPr lang="es-CL" sz="1600" dirty="0" smtClean="0"/>
              <a:t>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mes de mayo de 2017</a:t>
            </a:r>
            <a:r>
              <a:rPr lang="es-CL" sz="1600" dirty="0"/>
              <a:t> de la Partida 15 Ministerio del Trabajo y Previsión Social, finalizó en $3.133.330 millones, equivalentes a un 42% del Presupuesto Vigente</a:t>
            </a:r>
            <a:r>
              <a:rPr lang="es-CL" sz="1600" dirty="0" smtClean="0"/>
              <a:t>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</a:t>
            </a: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 smtClean="0"/>
              <a:t>se observó un aumento en la disponibilidad de recursos de $17.949 millones, que totalizó un presupuesto vigente de $20.165 millones, con un 100% de ejecución a mayo.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$33.762 </a:t>
            </a:r>
            <a:r>
              <a:rPr lang="es-CL" sz="1600" dirty="0"/>
              <a:t>millones, destinados </a:t>
            </a:r>
            <a:r>
              <a:rPr lang="es-CL" sz="1600" dirty="0" smtClean="0"/>
              <a:t>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66%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Mayo (con </a:t>
            </a:r>
            <a:r>
              <a:rPr lang="es-CL" sz="1600" dirty="0"/>
              <a:t>un gasto de </a:t>
            </a:r>
            <a:r>
              <a:rPr lang="es-CL" sz="1600" dirty="0" smtClean="0"/>
              <a:t>$32.401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$7.417 </a:t>
            </a:r>
            <a:r>
              <a:rPr lang="es-CL" sz="1600" dirty="0"/>
              <a:t>millones, que significó un avance presupuestario de un </a:t>
            </a:r>
            <a:r>
              <a:rPr lang="es-CL" sz="1600" dirty="0" smtClean="0"/>
              <a:t>9% y que además dispuso de $400 millones menos en su disponibilidad a Mayo;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$9.331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12% (con menor disponibilidad presupuestaria al mes de Mayo por $400 millones).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005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709911"/>
              </p:ext>
            </p:extLst>
          </p:nvPr>
        </p:nvGraphicFramePr>
        <p:xfrm>
          <a:off x="414336" y="1728961"/>
          <a:ext cx="820148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0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8961"/>
                        <a:ext cx="820148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342563"/>
              </p:ext>
            </p:extLst>
          </p:nvPr>
        </p:nvGraphicFramePr>
        <p:xfrm>
          <a:off x="414336" y="1725513"/>
          <a:ext cx="8118103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4" name="Hoja de cálculo" r:id="rId3" imgW="7724843" imgH="4295685" progId="Excel.Sheet.8">
                  <p:embed/>
                </p:oleObj>
              </mc:Choice>
              <mc:Fallback>
                <p:oleObj name="Hoja de cálculo" r:id="rId3" imgW="7724843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5513"/>
                        <a:ext cx="8118103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520259"/>
            <a:ext cx="8317867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04210"/>
              </p:ext>
            </p:extLst>
          </p:nvPr>
        </p:nvGraphicFramePr>
        <p:xfrm>
          <a:off x="414337" y="1709886"/>
          <a:ext cx="817372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8" name="Hoja de cálculo" r:id="rId3" imgW="7724843" imgH="4743450" progId="Excel.Sheet.8">
                  <p:embed/>
                </p:oleObj>
              </mc:Choice>
              <mc:Fallback>
                <p:oleObj name="Hoja de cálculo" r:id="rId3" imgW="7724843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9886"/>
                        <a:ext cx="8173720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de un 49%, con un total de recursos desembolsados de $230.917 millones, y la PBS de Invalidez alcanzó un gasto de $94.961 millones (46% de ejecución</a:t>
            </a:r>
            <a:r>
              <a:rPr lang="es-CL" sz="1600" dirty="0" smtClean="0"/>
              <a:t>).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considerando las transferencias al sector privado, alcanzó una ejecución de un </a:t>
            </a:r>
            <a:r>
              <a:rPr lang="es-CL" sz="1600" dirty="0" smtClean="0"/>
              <a:t>20%; </a:t>
            </a:r>
            <a:r>
              <a:rPr lang="es-CL" sz="1600" dirty="0"/>
              <a:t>con </a:t>
            </a:r>
            <a:r>
              <a:rPr lang="es-CL" sz="1600" dirty="0" smtClean="0"/>
              <a:t>un gasto total de $317 </a:t>
            </a:r>
            <a:r>
              <a:rPr lang="es-CL" sz="1600" dirty="0"/>
              <a:t>millones. Considerando las transferencias a otras entidades públicas, </a:t>
            </a:r>
            <a:r>
              <a:rPr lang="es-CL" sz="1600" dirty="0" smtClean="0"/>
              <a:t>presentaron una ejecución de un 4%, con desembolsos por $11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$31.068 </a:t>
            </a:r>
            <a:r>
              <a:rPr lang="es-CL" sz="1600" dirty="0"/>
              <a:t>millones </a:t>
            </a:r>
            <a:r>
              <a:rPr lang="es-CL" sz="1600" dirty="0" smtClean="0"/>
              <a:t>(54%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25%.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$2.248 </a:t>
            </a:r>
            <a:r>
              <a:rPr lang="es-CL" sz="1600" dirty="0"/>
              <a:t>millones, con un presupuesto vigente de </a:t>
            </a:r>
            <a:r>
              <a:rPr lang="es-CL" sz="1600" dirty="0" smtClean="0"/>
              <a:t>$2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$407 </a:t>
            </a:r>
            <a:r>
              <a:rPr lang="es-CL" sz="1600" dirty="0"/>
              <a:t>millones, </a:t>
            </a:r>
            <a:r>
              <a:rPr lang="es-CL" sz="1600" dirty="0" smtClean="0"/>
              <a:t>no presentó </a:t>
            </a:r>
            <a:r>
              <a:rPr lang="es-CL" sz="1600" dirty="0"/>
              <a:t>ejecución </a:t>
            </a:r>
            <a:r>
              <a:rPr lang="es-CL" sz="1600" dirty="0" smtClean="0"/>
              <a:t>presupuestaria.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$1.022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0" y="2079139"/>
            <a:ext cx="3940134" cy="237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14" y="2054225"/>
            <a:ext cx="3940134" cy="24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7112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909985"/>
              </p:ext>
            </p:extLst>
          </p:nvPr>
        </p:nvGraphicFramePr>
        <p:xfrm>
          <a:off x="467544" y="1916832"/>
          <a:ext cx="814055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4" name="Hoja de cálculo" r:id="rId3" imgW="7134157" imgH="2476590" progId="Excel.Sheet.8">
                  <p:embed/>
                </p:oleObj>
              </mc:Choice>
              <mc:Fallback>
                <p:oleObj name="Hoja de cálculo" r:id="rId3" imgW="71341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40555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01317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007546"/>
              </p:ext>
            </p:extLst>
          </p:nvPr>
        </p:nvGraphicFramePr>
        <p:xfrm>
          <a:off x="467544" y="1772816"/>
          <a:ext cx="8129556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Hoja de cálculo" r:id="rId4" imgW="7734300" imgH="3171825" progId="Excel.Sheet.8">
                  <p:embed/>
                </p:oleObj>
              </mc:Choice>
              <mc:Fallback>
                <p:oleObj name="Hoja de cálculo" r:id="rId4" imgW="7734300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29556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448286"/>
              </p:ext>
            </p:extLst>
          </p:nvPr>
        </p:nvGraphicFramePr>
        <p:xfrm>
          <a:off x="414337" y="1789137"/>
          <a:ext cx="8192178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Hoja de cálculo" r:id="rId3" imgW="7839143" imgH="4448265" progId="Excel.Sheet.8">
                  <p:embed/>
                </p:oleObj>
              </mc:Choice>
              <mc:Fallback>
                <p:oleObj name="Hoja de cálculo" r:id="rId3" imgW="78391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89137"/>
                        <a:ext cx="8192178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270022"/>
              </p:ext>
            </p:extLst>
          </p:nvPr>
        </p:nvGraphicFramePr>
        <p:xfrm>
          <a:off x="414336" y="1772816"/>
          <a:ext cx="833412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6" name="Hoja de cálculo" r:id="rId3" imgW="8124757" imgH="3533865" progId="Excel.Sheet.8">
                  <p:embed/>
                </p:oleObj>
              </mc:Choice>
              <mc:Fallback>
                <p:oleObj name="Hoja de cálculo" r:id="rId3" imgW="8124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33412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162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838212"/>
              </p:ext>
            </p:extLst>
          </p:nvPr>
        </p:nvGraphicFramePr>
        <p:xfrm>
          <a:off x="414335" y="1700808"/>
          <a:ext cx="821079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name="Hoja de cálculo" r:id="rId3" imgW="7581900" imgH="4295685" progId="Excel.Sheet.8">
                  <p:embed/>
                </p:oleObj>
              </mc:Choice>
              <mc:Fallback>
                <p:oleObj name="Hoja de cálculo" r:id="rId3" imgW="7581900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21079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1130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</vt:lpstr>
      <vt:lpstr>EJECUCIÓN PRESUPUESTARIA DE GASTOS ACUMULADA AL MES DE MAYO 2017 PARTIDA 15: MINISTERIO Del TRABAJO Y SEGURIDAD SOCIAL</vt:lpstr>
      <vt:lpstr>Ejecución Presupuestaria de Gastos Acumulada al Mes de Mayo de 2017  Ministerio del Trabajo y Seguridad Social</vt:lpstr>
      <vt:lpstr>Ejecución Presupuestaria de Gastos Acumulada al Mes de Mayo de 2017  Ministerio del Trabajo y Seguridad Social</vt:lpstr>
      <vt:lpstr>Ejecución Presupuestaria de Gastos Acumulada al Mes de Mayo de 2017  Ministerio del Trabajo y Seguridad Social</vt:lpstr>
      <vt:lpstr>Ejecución Presupuestaria de Gastos Acumulada al Mes de Mayo de 2017  Partida 15 Ministerio del Trabajo y Seguridad Social</vt:lpstr>
      <vt:lpstr>Ejecución Presupuestaria de Gastos Acumulada al Mes de Mayo de 2017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180</cp:revision>
  <cp:lastPrinted>2017-05-09T14:38:34Z</cp:lastPrinted>
  <dcterms:created xsi:type="dcterms:W3CDTF">2016-06-23T13:38:47Z</dcterms:created>
  <dcterms:modified xsi:type="dcterms:W3CDTF">2017-07-05T17:51:16Z</dcterms:modified>
</cp:coreProperties>
</file>