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303" r:id="rId5"/>
    <p:sldId id="264" r:id="rId6"/>
    <p:sldId id="263" r:id="rId7"/>
    <p:sldId id="302" r:id="rId8"/>
    <p:sldId id="299" r:id="rId9"/>
    <p:sldId id="300" r:id="rId10"/>
    <p:sldId id="301" r:id="rId11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94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04-07-2017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04-07-2017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04-07-2017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04-07-2017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04-07-2017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04-07-2017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04-07-2017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04-07-2017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04-07-2017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04-07-2017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04-07-2017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04-07-2017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04-07-2017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04-07-2017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04-07-2017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04-07-2017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MAYO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14: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BIENES NACIONALES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JULIO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8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1429363"/>
            <a:ext cx="806489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/>
              <a:t>Para el año </a:t>
            </a:r>
            <a:r>
              <a:rPr lang="es-CL" sz="1600" dirty="0" smtClean="0"/>
              <a:t>2017, </a:t>
            </a:r>
            <a:r>
              <a:rPr lang="es-CL" sz="1600" dirty="0"/>
              <a:t>el Ministerio de Bienes </a:t>
            </a:r>
            <a:r>
              <a:rPr lang="es-CL" sz="1600" dirty="0" smtClean="0"/>
              <a:t>Nacionales, contempla como prioridades </a:t>
            </a:r>
            <a:r>
              <a:rPr lang="es-CL" sz="1600" dirty="0"/>
              <a:t>presupuestarias </a:t>
            </a:r>
            <a:r>
              <a:rPr lang="es-CL" sz="1600" dirty="0" smtClean="0"/>
              <a:t>las </a:t>
            </a:r>
            <a:r>
              <a:rPr lang="es-CL" sz="1600" dirty="0"/>
              <a:t>cuatro líneas programáticas: regularización de la propiedad raíz; Administración de bienes; Catastro y Soporte a la Gestión, entre ellas resalta la meta de  Abordar una cobertura estimada de 10.780 casos de RPI Regular del Programa Presupuestario Regularización de la propiedad raíz</a:t>
            </a:r>
            <a:r>
              <a:rPr lang="es-CL" sz="1600" dirty="0" smtClean="0"/>
              <a:t>.</a:t>
            </a:r>
          </a:p>
          <a:p>
            <a:pPr algn="just"/>
            <a:r>
              <a:rPr lang="es-CL" sz="1600" dirty="0" smtClean="0"/>
              <a:t>En </a:t>
            </a:r>
            <a:r>
              <a:rPr lang="es-CL" sz="1600" dirty="0"/>
              <a:t>cuanto al presupuesto </a:t>
            </a:r>
            <a:r>
              <a:rPr lang="es-CL" sz="1600" dirty="0" smtClean="0"/>
              <a:t>2017, </a:t>
            </a:r>
            <a:r>
              <a:rPr lang="es-CL" sz="1600" dirty="0"/>
              <a:t>alcanza los </a:t>
            </a:r>
            <a:r>
              <a:rPr lang="es-CL" sz="1600" dirty="0" smtClean="0"/>
              <a:t>M$39.924.590, </a:t>
            </a:r>
            <a:r>
              <a:rPr lang="es-CL" sz="1600" dirty="0"/>
              <a:t>un </a:t>
            </a:r>
            <a:r>
              <a:rPr lang="es-CL" sz="1600" dirty="0" smtClean="0"/>
              <a:t>38% </a:t>
            </a:r>
            <a:r>
              <a:rPr lang="es-CL" sz="1600" dirty="0"/>
              <a:t>se destinado a Gastos en Personal; 32% para Transferencias de Capital; 12% a </a:t>
            </a:r>
            <a:r>
              <a:rPr lang="es-CL" sz="1600" dirty="0" err="1"/>
              <a:t>Integros</a:t>
            </a:r>
            <a:r>
              <a:rPr lang="es-CL" sz="1600" dirty="0"/>
              <a:t> al Fisco y 10% a Gasto en Bienes y </a:t>
            </a:r>
            <a:r>
              <a:rPr lang="es-CL" sz="1600" dirty="0" smtClean="0"/>
              <a:t>Servicios, distribución similar a la de 2016.</a:t>
            </a:r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del presupuesto del Ministerio alcanzó </a:t>
            </a:r>
            <a:r>
              <a:rPr lang="es-CL" sz="1600" dirty="0" smtClean="0"/>
              <a:t>a </a:t>
            </a:r>
            <a:r>
              <a:rPr lang="es-CL" sz="1600" dirty="0" smtClean="0"/>
              <a:t>mayo </a:t>
            </a:r>
            <a:r>
              <a:rPr lang="es-CL" sz="1600" dirty="0" smtClean="0"/>
              <a:t>2017 un </a:t>
            </a:r>
            <a:r>
              <a:rPr lang="es-CL" sz="1600" dirty="0" smtClean="0"/>
              <a:t>30,1% </a:t>
            </a:r>
            <a:r>
              <a:rPr lang="es-CL" sz="1600" dirty="0" smtClean="0"/>
              <a:t>del presupuesto vigente y </a:t>
            </a:r>
            <a:r>
              <a:rPr lang="es-CL" sz="1600" dirty="0" smtClean="0"/>
              <a:t>30,4% </a:t>
            </a:r>
            <a:r>
              <a:rPr lang="es-CL" sz="1600" dirty="0" smtClean="0"/>
              <a:t>del inicial. La diferencia se explica por el incremento del </a:t>
            </a:r>
            <a:r>
              <a:rPr lang="es-CL" sz="1600" dirty="0"/>
              <a:t>presupuesto vigente en </a:t>
            </a:r>
            <a:r>
              <a:rPr lang="es-CL" sz="1600" dirty="0" smtClean="0"/>
              <a:t>M$447.898. </a:t>
            </a:r>
            <a:endParaRPr lang="es-CL" sz="1600" dirty="0"/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promedio de los programas fue de un </a:t>
            </a:r>
            <a:r>
              <a:rPr lang="es-CL" sz="1600" dirty="0" smtClean="0"/>
              <a:t>32% </a:t>
            </a:r>
            <a:r>
              <a:rPr lang="es-CL" sz="1600" dirty="0"/>
              <a:t>del presupuesto </a:t>
            </a:r>
            <a:r>
              <a:rPr lang="es-CL" sz="1600" dirty="0" smtClean="0"/>
              <a:t>vigente a </a:t>
            </a:r>
            <a:r>
              <a:rPr lang="es-CL" sz="1600" dirty="0" smtClean="0"/>
              <a:t>mayo </a:t>
            </a:r>
            <a:r>
              <a:rPr lang="es-CL" sz="1600" dirty="0" smtClean="0"/>
              <a:t>2017, </a:t>
            </a:r>
            <a:r>
              <a:rPr lang="es-CL" sz="1600" dirty="0"/>
              <a:t>el programa </a:t>
            </a:r>
            <a:r>
              <a:rPr lang="es-CL" sz="1600" dirty="0" smtClean="0"/>
              <a:t>Subsecretaría de Bienes Nacionales alcanzó un 31% de ejecución del presupuesto vigente,</a:t>
            </a:r>
            <a:r>
              <a:rPr lang="es-CL" sz="1600" dirty="0" smtClean="0">
                <a:solidFill>
                  <a:srgbClr val="FF0000"/>
                </a:solidFill>
              </a:rPr>
              <a:t>  </a:t>
            </a:r>
            <a:r>
              <a:rPr lang="es-CL" sz="1600" dirty="0" smtClean="0"/>
              <a:t>el programa </a:t>
            </a:r>
            <a:r>
              <a:rPr lang="es-CL" sz="1600" dirty="0"/>
              <a:t>Regularización de la propiedad raíz  </a:t>
            </a:r>
            <a:r>
              <a:rPr lang="es-CL" sz="1600" dirty="0" smtClean="0"/>
              <a:t>28,1%,  </a:t>
            </a:r>
            <a:r>
              <a:rPr lang="es-CL" sz="1600" dirty="0" smtClean="0"/>
              <a:t>el Programa Catastro acumuló </a:t>
            </a:r>
            <a:r>
              <a:rPr lang="es-CL" sz="1600" dirty="0"/>
              <a:t>un </a:t>
            </a:r>
            <a:r>
              <a:rPr lang="es-CL" sz="1600" dirty="0" smtClean="0"/>
              <a:t>38,1% y la Subsecretaría de Bienes Nacionales un 38,8% de </a:t>
            </a:r>
            <a:r>
              <a:rPr lang="es-CL" sz="1600" dirty="0" smtClean="0"/>
              <a:t>ejecución respecto al presupuesto vigente a </a:t>
            </a:r>
            <a:r>
              <a:rPr lang="es-CL" sz="1600" dirty="0" smtClean="0"/>
              <a:t>mayo. </a:t>
            </a:r>
            <a:r>
              <a:rPr lang="es-CL" sz="1600" dirty="0" smtClean="0"/>
              <a:t>La menor </a:t>
            </a:r>
            <a:r>
              <a:rPr lang="es-CL" sz="1600" dirty="0"/>
              <a:t>tasa </a:t>
            </a:r>
            <a:r>
              <a:rPr lang="es-CL" sz="1600" dirty="0" smtClean="0"/>
              <a:t>de ejecución entre </a:t>
            </a:r>
            <a:r>
              <a:rPr lang="es-CL" sz="1600" dirty="0"/>
              <a:t>los </a:t>
            </a:r>
            <a:r>
              <a:rPr lang="es-CL" sz="1600" dirty="0" smtClean="0"/>
              <a:t>programas, respecto al  gasto vigente a </a:t>
            </a:r>
            <a:r>
              <a:rPr lang="es-CL" sz="1600" dirty="0" smtClean="0"/>
              <a:t>mayo </a:t>
            </a:r>
            <a:r>
              <a:rPr lang="es-CL" sz="1600" dirty="0" smtClean="0"/>
              <a:t>correspondió al  programa </a:t>
            </a:r>
            <a:r>
              <a:rPr lang="es-CL" sz="1600" dirty="0"/>
              <a:t>Administración de </a:t>
            </a:r>
            <a:r>
              <a:rPr lang="es-CL" sz="1600" dirty="0" smtClean="0"/>
              <a:t>Bienes con un </a:t>
            </a:r>
            <a:r>
              <a:rPr lang="es-CL" sz="1600" dirty="0" smtClean="0"/>
              <a:t>24,7%.</a:t>
            </a:r>
            <a:endParaRPr lang="es-CL" sz="1600" dirty="0" smtClean="0"/>
          </a:p>
          <a:p>
            <a:pPr algn="just"/>
            <a:r>
              <a:rPr lang="es-CL" sz="1600" dirty="0" smtClean="0"/>
              <a:t>Las tasas de ejecución mensual y acumulada fueron mayores en 2016 comparada con las observadas en </a:t>
            </a:r>
            <a:r>
              <a:rPr lang="es-CL" sz="1600" dirty="0" smtClean="0"/>
              <a:t>2017 en el primer cuatrimestre, tendiendo a convergen en el mes </a:t>
            </a:r>
            <a:r>
              <a:rPr lang="es-CL" sz="1600" smtClean="0"/>
              <a:t>de mayo. 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519814"/>
            <a:ext cx="8229600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2016-mayo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Bienes Nacionales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457200" y="1772815"/>
            <a:ext cx="4040188" cy="402059"/>
          </a:xfrm>
        </p:spPr>
        <p:txBody>
          <a:bodyPr/>
          <a:lstStyle/>
          <a:p>
            <a:r>
              <a:rPr lang="es-CL" sz="1200" dirty="0" smtClean="0"/>
              <a:t>Porcentaje ejecución mensual respecto al presupuesto inicial años 2016-2017</a:t>
            </a:r>
            <a:endParaRPr lang="es-CL" sz="1200" dirty="0"/>
          </a:p>
        </p:txBody>
      </p:sp>
      <p:sp>
        <p:nvSpPr>
          <p:cNvPr id="9" name="8 Marcador de texto"/>
          <p:cNvSpPr>
            <a:spLocks noGrp="1"/>
          </p:cNvSpPr>
          <p:nvPr>
            <p:ph type="body" sz="quarter" idx="3"/>
          </p:nvPr>
        </p:nvSpPr>
        <p:spPr>
          <a:xfrm>
            <a:off x="4600330" y="1772816"/>
            <a:ext cx="4041775" cy="432048"/>
          </a:xfrm>
        </p:spPr>
        <p:txBody>
          <a:bodyPr/>
          <a:lstStyle/>
          <a:p>
            <a:r>
              <a:rPr lang="es-CL" sz="1200" dirty="0" smtClean="0"/>
              <a:t>Porcentaje de ejecución acumulada  respecto al presupuesto vigente, enero-mayo años 2016-2017</a:t>
            </a:r>
            <a:endParaRPr lang="es-CL" sz="12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6237312"/>
            <a:ext cx="7776864" cy="484163"/>
          </a:xfrm>
        </p:spPr>
        <p:txBody>
          <a:bodyPr/>
          <a:lstStyle/>
          <a:p>
            <a:r>
              <a:rPr lang="es-CL" sz="1400" dirty="0"/>
              <a:t>Fuente: Elaboración propia en base  a Informes de ejecución presupuestaria mensual de DIPRES.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550638"/>
            <a:ext cx="3816424" cy="2966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573852"/>
            <a:ext cx="4032448" cy="294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556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1727127"/>
            <a:ext cx="7858125" cy="4006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MAYO 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00808"/>
            <a:ext cx="7848871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01: SUBSECRETARÍA DE BIENES NACIONALES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1708150"/>
            <a:ext cx="7677150" cy="4241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406136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MAYO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03: REGULARIZACIÓN DE LA PROPIEDAD RAÍZ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1628800"/>
            <a:ext cx="7677150" cy="4248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9735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36343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14.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01. PROGRAMA 04: ADMINISTRACIÓN DE BIENES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954526"/>
            <a:ext cx="8229600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40768"/>
            <a:ext cx="7985463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01. PROGRAMA 05: CATASTRO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2008188"/>
            <a:ext cx="7677150" cy="3509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1733</TotalTime>
  <Words>521</Words>
  <Application>Microsoft Office PowerPoint</Application>
  <PresentationFormat>Presentación en pantalla (4:3)</PresentationFormat>
  <Paragraphs>41</Paragraphs>
  <Slides>9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1_Tema de Office</vt:lpstr>
      <vt:lpstr>Tema de Office</vt:lpstr>
      <vt:lpstr>Imagen de mapa de bits</vt:lpstr>
      <vt:lpstr>EJECUCIÓN PRESUPUESTARIA DE GASTOS ACUMULADA MAYO 2017 PARTIDA 14: MINISTERIO DE BIENES NACIONALES</vt:lpstr>
      <vt:lpstr>EJECUCIÓN PRESUPUESTARIA DE GASTOS ACUMULADA A MAYO DE 2017  PARTIDA 14 MINISTERIO DE BIENES NACIONALES</vt:lpstr>
      <vt:lpstr>Ejecución Presupuestaria de Gastos Acumulada a mayo 2016-mayo 2017  Ministerio de Bienes Nacionales</vt:lpstr>
      <vt:lpstr>EJECUCIÓN PRESUPUESTARIA DE GASTOS ACUMULADA A MAYO 2017  PARTIDA 14 MINISTERIO DE BIENES NACIONALES</vt:lpstr>
      <vt:lpstr>EJECUCIÓN PRESUPUESTARIA DE GASTOS ACUMULADA A MAYO 2017  PARTIDA 14 MINISTERIO DE BIENES NACIONALES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121</cp:revision>
  <cp:lastPrinted>2016-07-14T20:27:16Z</cp:lastPrinted>
  <dcterms:created xsi:type="dcterms:W3CDTF">2016-06-23T13:38:47Z</dcterms:created>
  <dcterms:modified xsi:type="dcterms:W3CDTF">2017-07-04T14:13:37Z</dcterms:modified>
</cp:coreProperties>
</file>