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3"/>
  </p:notesMasterIdLst>
  <p:sldIdLst>
    <p:sldId id="257" r:id="rId18"/>
    <p:sldId id="258" r:id="rId19"/>
    <p:sldId id="281" r:id="rId20"/>
    <p:sldId id="280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MAYO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julio 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74516"/>
              </p:ext>
            </p:extLst>
          </p:nvPr>
        </p:nvGraphicFramePr>
        <p:xfrm>
          <a:off x="467544" y="1700808"/>
          <a:ext cx="8208912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08912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09381"/>
              </p:ext>
            </p:extLst>
          </p:nvPr>
        </p:nvGraphicFramePr>
        <p:xfrm>
          <a:off x="383176" y="1628800"/>
          <a:ext cx="8210799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628800"/>
                        <a:ext cx="8210799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94270"/>
              </p:ext>
            </p:extLst>
          </p:nvPr>
        </p:nvGraphicFramePr>
        <p:xfrm>
          <a:off x="467544" y="1628800"/>
          <a:ext cx="8126431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Hoja de cálculo" r:id="rId4" imgW="7858057" imgH="4276815" progId="Excel.Sheet.8">
                  <p:embed/>
                </p:oleObj>
              </mc:Choice>
              <mc:Fallback>
                <p:oleObj name="Hoja de cálculo" r:id="rId4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26431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356552"/>
              </p:ext>
            </p:extLst>
          </p:nvPr>
        </p:nvGraphicFramePr>
        <p:xfrm>
          <a:off x="539552" y="1654646"/>
          <a:ext cx="8054423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54646"/>
                        <a:ext cx="8054423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17032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241370"/>
              </p:ext>
            </p:extLst>
          </p:nvPr>
        </p:nvGraphicFramePr>
        <p:xfrm>
          <a:off x="467544" y="1797174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97174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00373"/>
              </p:ext>
            </p:extLst>
          </p:nvPr>
        </p:nvGraphicFramePr>
        <p:xfrm>
          <a:off x="395536" y="1700808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877019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373875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12510"/>
              </p:ext>
            </p:extLst>
          </p:nvPr>
        </p:nvGraphicFramePr>
        <p:xfrm>
          <a:off x="467544" y="1844824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54426"/>
              </p:ext>
            </p:extLst>
          </p:nvPr>
        </p:nvGraphicFramePr>
        <p:xfrm>
          <a:off x="383176" y="1700808"/>
          <a:ext cx="821079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presupuesto vigente de este Ministerio asciende a $241.694 millones, que incluye una agregación de recursos, respecto a la Ley de Presupuestos, de $25.998 millones, reflejados principalmente en los recursos adicionales para las transferencias corrientes por $12.637 millones, y para el servicio de la deuda por $5.327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presupuestaria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Mayo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$241.694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41%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comparación con el año 2016, considerando los recursos aprobados en la Ley de Presupuestos, se observó un porcentaje de ejecución presupuestaria mayor en un 1,2%.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el Instituto de Desarrollo Agropecuario, con recursos disponibles por $601 millones, no informó gasto; el Servicio Agrícola y Ganadero, con un presupuesto vigente de $537 millones, presentó una ejecución de un 0,2%; la Corporación Nacional Forestal, con recursos que ascienden a $274 millones, no informó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gasto y el Programa Áreas Silvestres Protegidas, co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n $2.388 millones, ejecutó un 1% sus recursos; y la Comisión Nacional de Riego, con un presupuesto vigente de $3.362 millones, informó un gasto de $397 millones que equivale a un 11%.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44013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20218"/>
              </p:ext>
            </p:extLst>
          </p:nvPr>
        </p:nvGraphicFramePr>
        <p:xfrm>
          <a:off x="467544" y="1696566"/>
          <a:ext cx="8126431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Hoja de cálculo" r:id="rId4" imgW="7858057" imgH="3676740" progId="Excel.Sheet.8">
                  <p:embed/>
                </p:oleObj>
              </mc:Choice>
              <mc:Fallback>
                <p:oleObj name="Hoja de cálculo" r:id="rId4" imgW="78580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96566"/>
                        <a:ext cx="8126431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047197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182242"/>
              </p:ext>
            </p:extLst>
          </p:nvPr>
        </p:nvGraphicFramePr>
        <p:xfrm>
          <a:off x="467544" y="1649710"/>
          <a:ext cx="8126431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49710"/>
                        <a:ext cx="8126431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3246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150168"/>
              </p:ext>
            </p:extLst>
          </p:nvPr>
        </p:nvGraphicFramePr>
        <p:xfrm>
          <a:off x="467544" y="1700808"/>
          <a:ext cx="8126431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29815"/>
              </p:ext>
            </p:extLst>
          </p:nvPr>
        </p:nvGraphicFramePr>
        <p:xfrm>
          <a:off x="467544" y="1565870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565870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deuda flotante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correspondiente a los recursos para cancelar obligaciones contraídas en el ejercicio presupuestario anterior, ejecutaron un total de $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15.142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millones. Es importante señalar que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solamente se han observado modificaciones presupuestarias por $5.327 millones, lo que arroja una sobre ejecución que alcanzó a un 284%.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</a:t>
            </a:r>
            <a:r>
              <a:rPr lang="es-CL" sz="1600" dirty="0" smtClean="0">
                <a:solidFill>
                  <a:prstClr val="black"/>
                </a:solidFill>
              </a:rPr>
              <a:t>$115.172 </a:t>
            </a:r>
            <a:r>
              <a:rPr lang="es-CL" sz="1600" dirty="0" smtClean="0">
                <a:solidFill>
                  <a:prstClr val="black"/>
                </a:solidFill>
              </a:rPr>
              <a:t>millones </a:t>
            </a:r>
            <a:r>
              <a:rPr lang="es-CL" sz="1600" dirty="0" smtClean="0">
                <a:solidFill>
                  <a:prstClr val="black"/>
                </a:solidFill>
              </a:rPr>
              <a:t>(41</a:t>
            </a:r>
            <a:r>
              <a:rPr lang="es-CL" sz="1600" dirty="0" smtClean="0">
                <a:solidFill>
                  <a:prstClr val="black"/>
                </a:solidFill>
              </a:rPr>
              <a:t>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20.412, que informó una reducción en sus recursos disponibles por $1.500 millones, </a:t>
            </a:r>
            <a:r>
              <a:rPr lang="es-CL" sz="1600" dirty="0" smtClean="0">
                <a:solidFill>
                  <a:prstClr val="black"/>
                </a:solidFill>
              </a:rPr>
              <a:t>ejecutó un </a:t>
            </a:r>
            <a:r>
              <a:rPr lang="es-CL" sz="1600" dirty="0" smtClean="0">
                <a:solidFill>
                  <a:prstClr val="black"/>
                </a:solidFill>
              </a:rPr>
              <a:t>24% </a:t>
            </a:r>
            <a:r>
              <a:rPr lang="es-CL" sz="1600" dirty="0" smtClean="0">
                <a:solidFill>
                  <a:prstClr val="black"/>
                </a:solidFill>
              </a:rPr>
              <a:t>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</a:t>
            </a:r>
            <a:r>
              <a:rPr lang="es-CL" sz="1600" dirty="0" smtClean="0">
                <a:solidFill>
                  <a:prstClr val="black"/>
                </a:solidFill>
              </a:rPr>
              <a:t>48%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corrientes y un </a:t>
            </a:r>
            <a:r>
              <a:rPr lang="es-CL" sz="1600" dirty="0" smtClean="0">
                <a:solidFill>
                  <a:prstClr val="black"/>
                </a:solidFill>
              </a:rPr>
              <a:t>46%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de </a:t>
            </a:r>
            <a:r>
              <a:rPr lang="es-CL" sz="1600" dirty="0" smtClean="0">
                <a:solidFill>
                  <a:prstClr val="black"/>
                </a:solidFill>
              </a:rPr>
              <a:t>capital.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5324"/>
            <a:ext cx="3877822" cy="233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8854"/>
            <a:ext cx="3877822" cy="233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22816"/>
              </p:ext>
            </p:extLst>
          </p:nvPr>
        </p:nvGraphicFramePr>
        <p:xfrm>
          <a:off x="467544" y="1711821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11821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Mayo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81584"/>
              </p:ext>
            </p:extLst>
          </p:nvPr>
        </p:nvGraphicFramePr>
        <p:xfrm>
          <a:off x="395537" y="1556792"/>
          <a:ext cx="828092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Hoja de cálculo" r:id="rId5" imgW="8886757" imgH="3505290" progId="Excel.Sheet.8">
                  <p:embed/>
                </p:oleObj>
              </mc:Choice>
              <mc:Fallback>
                <p:oleObj name="Hoja de cálculo" r:id="rId5" imgW="8886757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7" y="1556792"/>
                        <a:ext cx="828092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27955"/>
              </p:ext>
            </p:extLst>
          </p:nvPr>
        </p:nvGraphicFramePr>
        <p:xfrm>
          <a:off x="395537" y="1717129"/>
          <a:ext cx="819843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717129"/>
                        <a:ext cx="819843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1161"/>
              </p:ext>
            </p:extLst>
          </p:nvPr>
        </p:nvGraphicFramePr>
        <p:xfrm>
          <a:off x="395537" y="1700808"/>
          <a:ext cx="819843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700808"/>
                        <a:ext cx="8198438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849547"/>
              </p:ext>
            </p:extLst>
          </p:nvPr>
        </p:nvGraphicFramePr>
        <p:xfrm>
          <a:off x="467544" y="1916832"/>
          <a:ext cx="8142074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2074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1119</Words>
  <Application>Microsoft Office PowerPoint</Application>
  <PresentationFormat>Presentación en pantalla (4:3)</PresentationFormat>
  <Paragraphs>116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45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Hoja de cálculo de Microsoft Excel 97-2003</vt:lpstr>
      <vt:lpstr>EJECUCIÓN PRESUPUESTARIA DE GASTOS ACUMULADA AL MES DE MAYO DE 2017 PARTIDA 13: MINISTERIO DE AGRICULTURA</vt:lpstr>
      <vt:lpstr>Ejecución Presupuestaria de Gastos Acumulada al Mes de Mayo de 2017  Ministerio de Agricultura</vt:lpstr>
      <vt:lpstr>Ejecución Presupuestaria de Gastos Acumulada al Mes de Mayo de 2017  Ministerio de Agricultura</vt:lpstr>
      <vt:lpstr>Ejecución Presupuestaria de Gastos Acumulada al Mes de Mayo de 2017  Ministerio de Agricultura</vt:lpstr>
      <vt:lpstr>Ejecución Presupuestaria de Gastos Acumulada al Mes de Mayo de 2017  Partida 13 Ministerio de Agricultura</vt:lpstr>
      <vt:lpstr>Ejecución Presupuestaria de Gastos Acumulada al Mes de  Mayo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50</cp:revision>
  <cp:lastPrinted>2016-08-05T21:17:59Z</cp:lastPrinted>
  <dcterms:created xsi:type="dcterms:W3CDTF">2016-08-05T20:56:34Z</dcterms:created>
  <dcterms:modified xsi:type="dcterms:W3CDTF">2017-07-05T17:29:36Z</dcterms:modified>
</cp:coreProperties>
</file>