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783" y="567967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03: Dirección de Obras Hidráulicas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AF37B00-B9DF-4480-B73C-5FA8D4A29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381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6409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04: Dirección de Vialidad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A601F99-C9F9-4F33-8F7B-BCB855558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700808"/>
            <a:ext cx="8210799" cy="475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06: Dirección de Obras Portuarias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102A002-EC10-43E7-A479-35B89C9A6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571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07: Dirección de Aeropuertos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11B3AC5-A99C-45BC-911A-80F464DC8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328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5892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08: Administración Sistema Concesiones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7F26689-3500-4765-929C-DFE31AAEF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96108"/>
            <a:ext cx="8238911" cy="379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260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11: Dirección de Planeamiento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FB6700D-C1F5-4B6F-94DB-2FB2917F6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6"/>
            <a:ext cx="8229600" cy="375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12: Agua Potable Rural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2FCD54-9896-4E68-8635-C2C23F4DB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28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04, Programa 01: Dirección General de Aguas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30B06CC-364E-452D-BBE4-50F681122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64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2277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05, Programa 01: Instituto Nacional de Hidráulica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82ACC37-E416-4BEF-B606-1119C1FC2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315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07, Programa 01: Superintendencia de Servicios Sanitarios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05444EC-B3C6-44D2-B853-648E2B18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6"/>
            <a:ext cx="821079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$2.285.158 millones</a:t>
            </a:r>
            <a:r>
              <a:rPr lang="es-CL" sz="1600" dirty="0">
                <a:latin typeface="+mn-lt"/>
              </a:rPr>
              <a:t>, de los cuales un 90% se destina a iniciativas de inversión y transferencias de capital, con una participación de un 69,8% y 20,2% respectivamente, los que a mayo registraron erogaciones del 29% y 45%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mayo ascendió a </a:t>
            </a:r>
            <a:r>
              <a:rPr lang="es-CL" sz="1600" b="1" dirty="0">
                <a:latin typeface="+mn-lt"/>
              </a:rPr>
              <a:t>$159.255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7%</a:t>
            </a:r>
            <a:r>
              <a:rPr lang="es-CL" sz="1600" dirty="0">
                <a:latin typeface="+mn-lt"/>
              </a:rPr>
              <a:t> respecto de la ley inicial, en sintonía respecto a igual mes del año 2016.  Con ello, la ejecución acumulada </a:t>
            </a:r>
            <a:r>
              <a:rPr lang="es-CL" sz="1600" dirty="0"/>
              <a:t>a los primeros cinco meses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$957.343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42,3%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41,9%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mayo una disminución consolidada de </a:t>
            </a:r>
            <a:r>
              <a:rPr lang="es-CL" sz="1600" b="1" dirty="0"/>
              <a:t>$19.909 millones</a:t>
            </a:r>
            <a:r>
              <a:rPr lang="es-CL" sz="1600" dirty="0"/>
              <a:t>.  Destacando por su monto la disminución del subtítulo 31 “iniciativas de inversión”, por un monto de $20.749 millones; seguida por el subtítulo 22 “bienes y servicios de consumo”, con $ 31 millones.  Asimismo, gastos en personal y adquisición de activos no financieros presentan aumentos de $153 millones y $597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Dirección General de Obras Públicas, </a:t>
            </a:r>
            <a:r>
              <a:rPr lang="es-CL" sz="1600" dirty="0"/>
              <a:t>destacando a su vez, la participación de la </a:t>
            </a:r>
            <a:r>
              <a:rPr lang="es-CL" sz="1600" b="1" dirty="0"/>
              <a:t>Dirección de Vialidad </a:t>
            </a:r>
            <a:r>
              <a:rPr lang="es-CL" sz="1600" dirty="0"/>
              <a:t> que representa el 47% de la Partida, y que al mes de mayo alcanzó una ejecución de </a:t>
            </a:r>
            <a:r>
              <a:rPr lang="es-CL" sz="1600" b="1" dirty="0"/>
              <a:t>43,4%</a:t>
            </a:r>
            <a:r>
              <a:rPr lang="es-CL" sz="1600" dirty="0"/>
              <a:t> respecto al presupuesto vigente, explicado por el desembolso asociado a la deuda flotante que alcanzó los $108.481 millones (recursos que a la fecha no se han decretado), gasto que representa el 23% de las erogaciones registradas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Dirección de Planeamiento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78%</a:t>
            </a:r>
            <a:r>
              <a:rPr lang="es-CL" sz="1600" dirty="0"/>
              <a:t>, explicado por el nivel de gasto en las transferencias de capital a Empresas Metro S.A. que a mayo presenta una ejecución de </a:t>
            </a:r>
            <a:r>
              <a:rPr lang="es-CL" sz="1600" b="1" dirty="0"/>
              <a:t>78,8%, </a:t>
            </a:r>
            <a:r>
              <a:rPr lang="es-CL" sz="1600" dirty="0"/>
              <a:t>representando a su vez el 97,6% del presupuesto vigente de la Dirección.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la </a:t>
            </a:r>
            <a:r>
              <a:rPr lang="es-CL" sz="1600" b="1" dirty="0"/>
              <a:t>Administración Sistema Concesiones </a:t>
            </a:r>
            <a:r>
              <a:rPr lang="es-CL" sz="1600" dirty="0"/>
              <a:t>y la </a:t>
            </a:r>
            <a:r>
              <a:rPr lang="es-CL" sz="1600" b="1" dirty="0"/>
              <a:t>Dirección de Arquitectura </a:t>
            </a:r>
            <a:r>
              <a:rPr lang="es-CL" sz="1600" dirty="0"/>
              <a:t>son las que presentan la menor </a:t>
            </a:r>
            <a:r>
              <a:rPr lang="es-CL" sz="1600" b="1" dirty="0"/>
              <a:t>ejecución con cerca de un 27%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5811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3387D7B-D5D9-4C36-B672-7DBC93B457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477741"/>
              </p:ext>
            </p:extLst>
          </p:nvPr>
        </p:nvGraphicFramePr>
        <p:xfrm>
          <a:off x="414338" y="1868116"/>
          <a:ext cx="8229600" cy="2713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Worksheet" r:id="rId3" imgW="8315232" imgH="2981340" progId="Excel.Sheet.12">
                  <p:embed/>
                </p:oleObj>
              </mc:Choice>
              <mc:Fallback>
                <p:oleObj name="Worksheet" r:id="rId3" imgW="8315232" imgH="29813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868116"/>
                        <a:ext cx="8229600" cy="27130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BB57A81-93ED-439A-A345-95F47CC6A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90" y="1983755"/>
            <a:ext cx="4085657" cy="252028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97FD56B-2B1E-4AFE-BF14-A3311121E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669" y="1983755"/>
            <a:ext cx="4057467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58112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667931F-4733-4549-83D5-98056306B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10799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7223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090AC7C-0F7A-4869-A7CC-F3DAB5DDA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52092"/>
            <a:ext cx="8210799" cy="312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65616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01: Administración y Ejecución de Obras Públicas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7FB750C-D0AC-4835-8D6E-61FF50146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0"/>
            <a:ext cx="8272464" cy="393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02: Dirección de Arquitectura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1B6164F-9811-40BD-B929-9EDD7D9AB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44825"/>
            <a:ext cx="8238911" cy="364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</TotalTime>
  <Words>954</Words>
  <Application>Microsoft Office PowerPoint</Application>
  <PresentationFormat>Presentación en pantalla (4:3)</PresentationFormat>
  <Paragraphs>81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Mayo de 2017 Partida 12: MINISTERIO DE OBRAS PÚBLICAS</vt:lpstr>
      <vt:lpstr>Ejecución Presupuestaria de Gastos Acumulada al Mes de Mayo de 2017  Ministerio de Obras Públicas</vt:lpstr>
      <vt:lpstr>Ejecución Presupuestaria de Gastos Acumulada al Mes de Mayo de 2017  Ministerio de Obras Públicas</vt:lpstr>
      <vt:lpstr>Ejecución Presupuestaria de Gastos Acumulada al Mes de Mayo de 2017  Ministerio de Obras Públicas</vt:lpstr>
      <vt:lpstr>Ejecución Presupuestaria de Gastos Acumulada al Mes de Mayo de 2017  Ministerio de Obras Públicas</vt:lpstr>
      <vt:lpstr>Ejecución Presupuestaria de Gastos Acumulada al mes de Mayo de 2017  Partida 12,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156</cp:revision>
  <cp:lastPrinted>2017-05-12T12:49:10Z</cp:lastPrinted>
  <dcterms:created xsi:type="dcterms:W3CDTF">2016-06-23T13:38:47Z</dcterms:created>
  <dcterms:modified xsi:type="dcterms:W3CDTF">2017-07-04T18:31:54Z</dcterms:modified>
</cp:coreProperties>
</file>