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0"/>
  </p:notesMasterIdLst>
  <p:handoutMasterIdLst>
    <p:handoutMasterId r:id="rId31"/>
  </p:handoutMasterIdLst>
  <p:sldIdLst>
    <p:sldId id="256" r:id="rId3"/>
    <p:sldId id="298" r:id="rId4"/>
    <p:sldId id="320" r:id="rId5"/>
    <p:sldId id="321" r:id="rId6"/>
    <p:sldId id="264" r:id="rId7"/>
    <p:sldId id="322" r:id="rId8"/>
    <p:sldId id="263" r:id="rId9"/>
    <p:sldId id="302" r:id="rId10"/>
    <p:sldId id="303" r:id="rId11"/>
    <p:sldId id="299" r:id="rId12"/>
    <p:sldId id="300" r:id="rId13"/>
    <p:sldId id="301" r:id="rId14"/>
    <p:sldId id="304" r:id="rId15"/>
    <p:sldId id="305" r:id="rId16"/>
    <p:sldId id="306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14-07-2017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MAYO </a:t>
            </a:r>
            <a:r>
              <a:rPr lang="es-CL" sz="2400" b="1" dirty="0" smtClean="0">
                <a:latin typeface="+mn-lt"/>
              </a:rPr>
              <a:t>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11: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DEFENSA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JULIO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751013"/>
            <a:ext cx="8103815" cy="4126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36343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54526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65263"/>
            <a:ext cx="7416824" cy="455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28800"/>
            <a:ext cx="7704856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1844825"/>
            <a:ext cx="7941566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07.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DIRECCIÓN GENERAL DEL TERRITORIO MARÍTIMO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1916832"/>
            <a:ext cx="8064896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2000" b="1" dirty="0"/>
              <a:t>EJECUCIÓN PRESUPUESTARIA DE GASTOS ACUMULADA A </a:t>
            </a:r>
            <a:r>
              <a:rPr lang="es-CL" sz="2000" b="1" dirty="0" smtClean="0"/>
              <a:t>MAYO </a:t>
            </a:r>
            <a:r>
              <a:rPr lang="es-CL" sz="2000" b="1" dirty="0"/>
              <a:t>2017 </a:t>
            </a:r>
            <a:br>
              <a:rPr lang="es-CL" sz="2000" b="1" dirty="0"/>
            </a:br>
            <a:r>
              <a:rPr lang="es-CL" sz="2000" b="1" dirty="0"/>
              <a:t>PARTIDA 11 .CAPÍTULO </a:t>
            </a:r>
            <a:r>
              <a:rPr lang="es-CL" sz="2000" b="1" dirty="0" smtClean="0"/>
              <a:t>08. </a:t>
            </a:r>
            <a:r>
              <a:rPr lang="es-CL" sz="2000" b="1" dirty="0"/>
              <a:t>PROGRAMA 01:  </a:t>
            </a:r>
            <a:r>
              <a:rPr lang="es-CL" sz="2000" b="1" dirty="0" smtClean="0"/>
              <a:t>DIRECCIÓN </a:t>
            </a:r>
            <a:r>
              <a:rPr lang="es-CL" sz="2000" b="1" dirty="0"/>
              <a:t>DE SANIDAD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15616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12776"/>
            <a:ext cx="7632848" cy="4536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2000" b="1" dirty="0"/>
              <a:t>EJECUCIÓN PRESUPUESTARIA DE GASTOS ACUMULADA A </a:t>
            </a:r>
            <a:r>
              <a:rPr lang="es-CL" sz="2000" b="1" dirty="0" smtClean="0"/>
              <a:t>MAYO </a:t>
            </a:r>
            <a:r>
              <a:rPr lang="es-CL" sz="2000" b="1" dirty="0"/>
              <a:t>2017 </a:t>
            </a:r>
            <a:br>
              <a:rPr lang="es-CL" sz="2000" b="1" dirty="0"/>
            </a:br>
            <a:r>
              <a:rPr lang="es-CL" sz="2000" b="1" dirty="0"/>
              <a:t>PARTIDA 11 .CAPÍTULO </a:t>
            </a:r>
            <a:r>
              <a:rPr lang="es-CL" sz="2000" b="1" dirty="0" smtClean="0"/>
              <a:t>09. </a:t>
            </a:r>
            <a:r>
              <a:rPr lang="es-CL" sz="2000" b="1" dirty="0"/>
              <a:t>PROGRAMA 01:  FUERZA AÉREA DE CHILE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684076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00200"/>
            <a:ext cx="756084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2000" b="1" dirty="0"/>
              <a:t>EJECUCIÓN PRESUPUESTARIA DE GASTOS ACUMULADA A </a:t>
            </a:r>
            <a:r>
              <a:rPr lang="es-CL" sz="2000" b="1" dirty="0" smtClean="0"/>
              <a:t>MAYO </a:t>
            </a:r>
            <a:r>
              <a:rPr lang="es-CL" sz="2000" b="1" dirty="0"/>
              <a:t>2017 </a:t>
            </a:r>
            <a:br>
              <a:rPr lang="es-CL" sz="2000" b="1" dirty="0"/>
            </a:br>
            <a:r>
              <a:rPr lang="es-CL" sz="2000" b="1" dirty="0"/>
              <a:t>PARTIDA 11 .CAPÍTULO </a:t>
            </a:r>
            <a:r>
              <a:rPr lang="es-CL" sz="2000" b="1" dirty="0" smtClean="0"/>
              <a:t>09. </a:t>
            </a:r>
            <a:r>
              <a:rPr lang="es-CL" sz="2000" b="1" dirty="0"/>
              <a:t>PROGRAMA 01:  FUERZA AÉREA DE CHILE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dólares 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00808"/>
            <a:ext cx="8229600" cy="4320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MAYO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11. </a:t>
            </a:r>
            <a:r>
              <a:rPr lang="es-CL" sz="1800" b="1" dirty="0"/>
              <a:t>PROGRAMA 01:  ORGANISMOS DE SALUD </a:t>
            </a:r>
            <a:r>
              <a:rPr lang="es-CL" sz="1800" b="1" dirty="0" smtClean="0"/>
              <a:t>DE LA FACH</a:t>
            </a:r>
            <a:br>
              <a:rPr lang="es-CL" sz="1800" b="1" dirty="0" smtClean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5446"/>
            <a:ext cx="8229600" cy="4215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MAYO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18. </a:t>
            </a:r>
            <a:r>
              <a:rPr lang="es-CL" sz="1800" b="1" dirty="0"/>
              <a:t>PROGRAMA 01:  DIRECCIÓN GENERAL DE MOVILIZACIÓN NACIONAL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26" y="1600200"/>
            <a:ext cx="795414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2"/>
            <a:ext cx="777686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500" dirty="0"/>
              <a:t>Para el año </a:t>
            </a:r>
            <a:r>
              <a:rPr lang="es-CL" sz="1500" dirty="0" smtClean="0"/>
              <a:t>2017, </a:t>
            </a:r>
            <a:r>
              <a:rPr lang="es-CL" sz="1500" dirty="0"/>
              <a:t>el </a:t>
            </a:r>
            <a:r>
              <a:rPr lang="es-CL" sz="1500" dirty="0" smtClean="0"/>
              <a:t>Ministerio de Defensa, contempla 16 capítulos presupuestarios, de </a:t>
            </a:r>
            <a:r>
              <a:rPr lang="es-CL" sz="1500" dirty="0" smtClean="0"/>
              <a:t>estos capítulos </a:t>
            </a:r>
            <a:r>
              <a:rPr lang="es-CL" sz="1500" dirty="0" smtClean="0"/>
              <a:t>FACH, Armada , Ejercito y Estado Mayor Conjunto tienen programas presupuestarios en dólares, por ello se presentan 2 cuadros por cada uno de estos capítulos.</a:t>
            </a:r>
          </a:p>
          <a:p>
            <a:pPr algn="just"/>
            <a:r>
              <a:rPr lang="es-CL" sz="1500" dirty="0" smtClean="0"/>
              <a:t>En </a:t>
            </a:r>
            <a:r>
              <a:rPr lang="es-CL" sz="1500" dirty="0"/>
              <a:t>cuanto al presupuesto </a:t>
            </a:r>
            <a:r>
              <a:rPr lang="es-CL" sz="1500" dirty="0" smtClean="0"/>
              <a:t>2017, </a:t>
            </a:r>
            <a:r>
              <a:rPr lang="es-CL" sz="1500" dirty="0"/>
              <a:t>alcanza los </a:t>
            </a:r>
            <a:r>
              <a:rPr lang="es-CL" sz="1500" dirty="0" smtClean="0"/>
              <a:t>M$1.667.820.215, </a:t>
            </a:r>
            <a:r>
              <a:rPr lang="es-CL" sz="1500" dirty="0"/>
              <a:t>un </a:t>
            </a:r>
            <a:r>
              <a:rPr lang="es-CL" sz="1500" dirty="0" smtClean="0"/>
              <a:t>69% </a:t>
            </a:r>
            <a:r>
              <a:rPr lang="es-CL" sz="1500" dirty="0"/>
              <a:t>se destinado a Gastos en Personal; </a:t>
            </a:r>
            <a:r>
              <a:rPr lang="es-CL" sz="1500" dirty="0" smtClean="0"/>
              <a:t>19% </a:t>
            </a:r>
            <a:r>
              <a:rPr lang="es-CL" sz="1500" dirty="0"/>
              <a:t>para </a:t>
            </a:r>
            <a:r>
              <a:rPr lang="es-CL" sz="1500" dirty="0" smtClean="0"/>
              <a:t>Bienes y servicios de consumo; 3% </a:t>
            </a:r>
            <a:r>
              <a:rPr lang="es-CL" sz="1500" dirty="0"/>
              <a:t>a </a:t>
            </a:r>
            <a:r>
              <a:rPr lang="es-CL" sz="1500" dirty="0" smtClean="0"/>
              <a:t>Transferencias de capital y el restante 9% se distribuye entre </a:t>
            </a:r>
            <a:r>
              <a:rPr lang="es-CL" sz="1500" dirty="0"/>
              <a:t>los subtítulos 23 </a:t>
            </a:r>
            <a:r>
              <a:rPr lang="es-CL" sz="1500" dirty="0" smtClean="0"/>
              <a:t>, 24, 25, 26, 29, 30, 31, 32, 34 y 35.</a:t>
            </a:r>
            <a:endParaRPr lang="es-CL" sz="1500" dirty="0"/>
          </a:p>
          <a:p>
            <a:pPr algn="just"/>
            <a:r>
              <a:rPr lang="es-CL" sz="1500" dirty="0" smtClean="0"/>
              <a:t>La </a:t>
            </a:r>
            <a:r>
              <a:rPr lang="es-CL" sz="1500" dirty="0"/>
              <a:t>ejecución del presupuesto del Ministerio alcanzó </a:t>
            </a:r>
            <a:r>
              <a:rPr lang="es-CL" sz="1500" dirty="0" smtClean="0"/>
              <a:t>a </a:t>
            </a:r>
            <a:r>
              <a:rPr lang="es-CL" sz="1500" dirty="0" smtClean="0"/>
              <a:t>mayo </a:t>
            </a:r>
            <a:r>
              <a:rPr lang="es-CL" sz="1500" dirty="0" smtClean="0"/>
              <a:t>2017 un </a:t>
            </a:r>
            <a:r>
              <a:rPr lang="es-CL" sz="1500" dirty="0" smtClean="0"/>
              <a:t>38,6% </a:t>
            </a:r>
            <a:r>
              <a:rPr lang="es-CL" sz="1500" dirty="0" smtClean="0"/>
              <a:t>del presupuesto vigente en pesos. Asimismo, la tasa de ejecución en dólares alcanzó el </a:t>
            </a:r>
            <a:r>
              <a:rPr lang="es-CL" sz="1500" dirty="0" smtClean="0"/>
              <a:t>31% </a:t>
            </a:r>
            <a:r>
              <a:rPr lang="es-CL" sz="1500" dirty="0" smtClean="0"/>
              <a:t>del presupuesto vigente.  </a:t>
            </a:r>
          </a:p>
          <a:p>
            <a:pPr algn="just"/>
            <a:r>
              <a:rPr lang="es-CL" sz="1500" dirty="0"/>
              <a:t>La ejecución promedio de los </a:t>
            </a:r>
            <a:r>
              <a:rPr lang="es-CL" sz="1500" dirty="0" smtClean="0"/>
              <a:t>programas con presupuesto en pesos </a:t>
            </a:r>
            <a:r>
              <a:rPr lang="es-CL" sz="1500" dirty="0"/>
              <a:t>fue de un </a:t>
            </a:r>
            <a:r>
              <a:rPr lang="es-CL" sz="1500" dirty="0" smtClean="0"/>
              <a:t>37% </a:t>
            </a:r>
            <a:r>
              <a:rPr lang="es-CL" sz="1500" dirty="0"/>
              <a:t>del presupuesto vigente a </a:t>
            </a:r>
            <a:r>
              <a:rPr lang="es-CL" sz="1500" dirty="0" smtClean="0"/>
              <a:t>mayo </a:t>
            </a:r>
            <a:r>
              <a:rPr lang="es-CL" sz="1500" dirty="0" smtClean="0"/>
              <a:t>2017</a:t>
            </a:r>
            <a:r>
              <a:rPr lang="es-CL" sz="1500" dirty="0"/>
              <a:t>.</a:t>
            </a:r>
          </a:p>
          <a:p>
            <a:pPr algn="just"/>
            <a:r>
              <a:rPr lang="es-CL" sz="1500" dirty="0"/>
              <a:t>A</a:t>
            </a:r>
            <a:r>
              <a:rPr lang="es-CL" sz="1500" dirty="0" smtClean="0"/>
              <a:t>l </a:t>
            </a:r>
            <a:r>
              <a:rPr lang="es-CL" sz="1500" dirty="0" smtClean="0"/>
              <a:t>mes de </a:t>
            </a:r>
            <a:r>
              <a:rPr lang="es-CL" sz="1500" dirty="0" smtClean="0"/>
              <a:t>mayo </a:t>
            </a:r>
            <a:r>
              <a:rPr lang="es-CL" sz="1500" dirty="0" smtClean="0"/>
              <a:t>las mayores ejecuciones correspondieron a Servicio Hidrográfico y Oceanográfico de </a:t>
            </a:r>
            <a:r>
              <a:rPr lang="es-CL" sz="1500" dirty="0"/>
              <a:t>l</a:t>
            </a:r>
            <a:r>
              <a:rPr lang="es-CL" sz="1500" dirty="0" smtClean="0"/>
              <a:t>a Armada de Chile </a:t>
            </a:r>
            <a:r>
              <a:rPr lang="es-CL" sz="1500" dirty="0" smtClean="0"/>
              <a:t>49,8%; la </a:t>
            </a:r>
            <a:r>
              <a:rPr lang="es-CL" sz="1500" dirty="0" smtClean="0"/>
              <a:t>Subsecretaría para las FFAA </a:t>
            </a:r>
            <a:r>
              <a:rPr lang="es-CL" sz="1500" dirty="0" smtClean="0"/>
              <a:t>45</a:t>
            </a:r>
            <a:r>
              <a:rPr lang="es-CL" sz="1500" dirty="0" smtClean="0"/>
              <a:t>,5</a:t>
            </a:r>
            <a:r>
              <a:rPr lang="es-CL" sz="1500" dirty="0" smtClean="0"/>
              <a:t>% </a:t>
            </a:r>
            <a:r>
              <a:rPr lang="es-CL" sz="1500" dirty="0" smtClean="0"/>
              <a:t>y Organismos de Salud del Ejército 44,7% de </a:t>
            </a:r>
            <a:r>
              <a:rPr lang="es-CL" sz="1500" dirty="0" smtClean="0"/>
              <a:t>los respectivos presupuestos </a:t>
            </a:r>
            <a:r>
              <a:rPr lang="es-CL" sz="1500" dirty="0" smtClean="0"/>
              <a:t>vigentes en </a:t>
            </a:r>
            <a:r>
              <a:rPr lang="es-CL" sz="1500" dirty="0" smtClean="0"/>
              <a:t>pesos.</a:t>
            </a:r>
          </a:p>
          <a:p>
            <a:pPr algn="just"/>
            <a:r>
              <a:rPr lang="es-CL" sz="1500" dirty="0" smtClean="0"/>
              <a:t>A </a:t>
            </a:r>
            <a:r>
              <a:rPr lang="es-CL" sz="1500" dirty="0" smtClean="0"/>
              <a:t>mayo </a:t>
            </a:r>
            <a:r>
              <a:rPr lang="es-CL" sz="1500" dirty="0" smtClean="0"/>
              <a:t>el presupuesto vigente en pesos de </a:t>
            </a:r>
            <a:r>
              <a:rPr lang="es-CL" sz="1500" dirty="0"/>
              <a:t>este </a:t>
            </a:r>
            <a:r>
              <a:rPr lang="es-CL" sz="1500" dirty="0" smtClean="0"/>
              <a:t>ministerio se incrementó en </a:t>
            </a:r>
            <a:r>
              <a:rPr lang="es-CL" sz="1500" dirty="0"/>
              <a:t>M$8.596.760 </a:t>
            </a:r>
            <a:r>
              <a:rPr lang="es-CL" sz="1500" dirty="0" smtClean="0"/>
              <a:t>, </a:t>
            </a:r>
            <a:r>
              <a:rPr lang="es-CL" sz="1500" dirty="0" smtClean="0"/>
              <a:t>por su parte el presupuesto en dólares se incrementó en US$459.000.</a:t>
            </a:r>
            <a:endParaRPr lang="es-CL" sz="1500" dirty="0"/>
          </a:p>
          <a:p>
            <a:pPr algn="just"/>
            <a:r>
              <a:rPr lang="es-CL" sz="1500" dirty="0" smtClean="0"/>
              <a:t> En cuanto a la ejecución 2017 comparada con la del año 2016, en pesos, son </a:t>
            </a:r>
            <a:r>
              <a:rPr lang="es-CL" sz="1500" dirty="0" smtClean="0"/>
              <a:t>coincidentes en enero y febrero, sin embargo a partir de marzo la ejecución del presupuesto vigente de 2017 se ejecuta a tasas inferiores a las observadas en 2016. Por su parte </a:t>
            </a:r>
            <a:r>
              <a:rPr lang="es-CL" sz="1500" dirty="0" smtClean="0"/>
              <a:t>la </a:t>
            </a:r>
            <a:r>
              <a:rPr lang="es-CL" sz="1500" dirty="0" smtClean="0"/>
              <a:t>ejecución en dólares difiere, así el mes de febrero 2017 la ejecución acumulada alcanzó un 19% , 9 puntos porcentuales más que en </a:t>
            </a:r>
            <a:r>
              <a:rPr lang="es-CL" sz="1500" dirty="0" smtClean="0"/>
              <a:t>2016, y el mes de mayo 2017 cae la tasa de ejecución mensual comparado con el presupuesto inicial.</a:t>
            </a:r>
            <a:endParaRPr lang="es-CL" sz="15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MAYO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19. </a:t>
            </a:r>
            <a:r>
              <a:rPr lang="es-CL" sz="1800" b="1" dirty="0"/>
              <a:t>PROGRAMA 01:   INSTITUTO GEOGRÁFICO MILITAR</a:t>
            </a:r>
            <a:br>
              <a:rPr lang="es-CL" sz="1800" b="1" dirty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83347"/>
            <a:ext cx="8229600" cy="4081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MAYO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20. </a:t>
            </a:r>
            <a:r>
              <a:rPr lang="es-CL" sz="1800" b="1" dirty="0"/>
              <a:t>PROGRAMA 01</a:t>
            </a:r>
            <a:r>
              <a:rPr lang="es-CL" sz="1800" b="1" dirty="0" smtClean="0"/>
              <a:t>: SERVICIO </a:t>
            </a:r>
            <a:r>
              <a:rPr lang="es-CL" sz="1800" b="1" dirty="0"/>
              <a:t>HIDROGRÁFICO Y OCEANOGRÁFICO DE LA ARMADA DE CHILE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16832"/>
            <a:ext cx="8229600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/>
          <a:lstStyle/>
          <a:p>
            <a:pPr algn="ctr"/>
            <a:r>
              <a:rPr lang="es-CL" sz="1600" b="1" dirty="0"/>
              <a:t>EJECUCIÓN PRESUPUESTARIA DE GASTOS ACUMULADA A </a:t>
            </a:r>
            <a:r>
              <a:rPr lang="es-CL" sz="1600" b="1" dirty="0" smtClean="0"/>
              <a:t>MAYO </a:t>
            </a:r>
            <a:r>
              <a:rPr lang="es-CL" sz="1600" b="1" dirty="0"/>
              <a:t>2017 </a:t>
            </a:r>
            <a:br>
              <a:rPr lang="es-CL" sz="1600" b="1" dirty="0"/>
            </a:br>
            <a:r>
              <a:rPr lang="es-CL" sz="1600" b="1" dirty="0"/>
              <a:t>PARTIDA 11 .CAPÍTULO </a:t>
            </a:r>
            <a:r>
              <a:rPr lang="es-CL" sz="1600" b="1" dirty="0" smtClean="0"/>
              <a:t>21. </a:t>
            </a:r>
            <a:r>
              <a:rPr lang="es-CL" sz="1600" b="1" dirty="0"/>
              <a:t>PROGRAMA 01:  DIRECCIÓN GENERAL DE AERONÁUTICA CIVIL </a:t>
            </a:r>
            <a:r>
              <a:rPr lang="es-CL" sz="1600" dirty="0"/>
              <a:t/>
            </a:r>
            <a:br>
              <a:rPr lang="es-CL" sz="1600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8352928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MAYO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22. </a:t>
            </a:r>
            <a:r>
              <a:rPr lang="es-CL" sz="1800" b="1" dirty="0"/>
              <a:t>PROGRAMA 01:    SERVICIO AEROFOTOGRAMÉTRICO DE LA FACH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56280"/>
            <a:ext cx="7920880" cy="4409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pPr algn="ctr"/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MAYO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23. </a:t>
            </a:r>
            <a:r>
              <a:rPr lang="es-CL" sz="1800" b="1" dirty="0"/>
              <a:t>PROGRAMA 01:   SUBSECRETARÍA PARA LAS FUERZAS ARMADAS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1600200"/>
            <a:ext cx="7848872" cy="4709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MAYO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24. </a:t>
            </a:r>
            <a:r>
              <a:rPr lang="es-CL" sz="1800" b="1" dirty="0"/>
              <a:t>PROGRAMA 01:   SUBSECRETARÍA DE DEFENSA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7920880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pPr algn="ctr"/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MAYO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25. </a:t>
            </a:r>
            <a:r>
              <a:rPr lang="es-CL" sz="1800" b="1" dirty="0"/>
              <a:t>PROGRAMA 01:   ESTADO MAYOR CONJUNTO</a:t>
            </a:r>
            <a:r>
              <a:rPr lang="es-CL" sz="1800" b="1" dirty="0" smtClean="0"/>
              <a:t/>
            </a:r>
            <a:br>
              <a:rPr lang="es-CL" sz="1800" b="1" dirty="0" smtClean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28800"/>
            <a:ext cx="7704856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MAYO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25. </a:t>
            </a:r>
            <a:r>
              <a:rPr lang="es-CL" sz="1800" b="1" dirty="0"/>
              <a:t>PROGRAMA 01:   ESTADO MAYOR CONJUNTO</a:t>
            </a:r>
            <a:r>
              <a:rPr lang="es-CL" sz="1800" b="1" dirty="0" smtClean="0"/>
              <a:t/>
            </a:r>
            <a:br>
              <a:rPr lang="es-CL" sz="1800" b="1" dirty="0" smtClean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dólares </a:t>
            </a:r>
            <a:r>
              <a:rPr lang="es-CL" sz="1400" b="1" dirty="0"/>
              <a:t>de </a:t>
            </a:r>
            <a:r>
              <a:rPr lang="es-CL" sz="1400" b="1" dirty="0" smtClean="0"/>
              <a:t>2017</a:t>
            </a: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28800"/>
            <a:ext cx="8229600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2016-MAYO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(Pesos)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49" y="1412776"/>
            <a:ext cx="406717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49" y="5517232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054224"/>
            <a:ext cx="3827800" cy="317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49" y="2054225"/>
            <a:ext cx="4210159" cy="3174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699" y="1412776"/>
            <a:ext cx="404812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739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507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2016-MAYO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(Dólares)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49" y="1415278"/>
            <a:ext cx="406717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177" y="5589240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83" y="2054224"/>
            <a:ext cx="4154919" cy="331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054223"/>
            <a:ext cx="3960440" cy="3318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024" y="1412776"/>
            <a:ext cx="404812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796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65313"/>
            <a:ext cx="7704856" cy="3795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dólares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27127"/>
            <a:ext cx="7920880" cy="3934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62291"/>
            <a:ext cx="7924531" cy="460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1412776"/>
            <a:ext cx="7715250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1646238"/>
            <a:ext cx="7715250" cy="4519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2012</TotalTime>
  <Words>979</Words>
  <Application>Microsoft Office PowerPoint</Application>
  <PresentationFormat>Presentación en pantalla (4:3)</PresentationFormat>
  <Paragraphs>97</Paragraphs>
  <Slides>27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0" baseType="lpstr">
      <vt:lpstr>1_Tema de Office</vt:lpstr>
      <vt:lpstr>Tema de Office</vt:lpstr>
      <vt:lpstr>Imagen de mapa de bits</vt:lpstr>
      <vt:lpstr>EJECUCIÓN PRESUPUESTARIA DE GASTOS ACUMULADA MAYO 2017 PARTIDA 11: MINISTERIO DE DEFENSA</vt:lpstr>
      <vt:lpstr>EJECUCIÓN PRESUPUESTARIA DE GASTOS ACUMULADA A MAYO DE 2017  PARTIDA 11 MINISTERIO DE DEFENSA</vt:lpstr>
      <vt:lpstr>Ejecución Presupuestaria de Gastos Acumulada a MAYO 2016-MAYO 2017 (Pesos)  PARTIDA 11 MINISTERIO DE DEFENSA</vt:lpstr>
      <vt:lpstr>Ejecución Presupuestaria de Gastos Acumulada a MAYO 2016-MAYO 2017  (Dólares) PARTIDA 11 MINISTERIO DE DEFENSA</vt:lpstr>
      <vt:lpstr>EJECUCIÓN PRESUPUESTARIA DE GASTOS ACUMULADA A MAYO 2017  PARTIDA 11 MINISTERIO DE DEFENSA</vt:lpstr>
      <vt:lpstr>EJECUCIÓN PRESUPUESTARIA DE GASTOS ACUMULADA A MAYO 2017  PARTIDA 11 MINISTERIO DE DEFENSA</vt:lpstr>
      <vt:lpstr>EJECUCIÓN PRESUPUESTARIA DE GASTOS ACUMULADA A MAYO 2017  PARTIDA 11 MINISTERIO DE DEFENSA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EJECUCIÓN PRESUPUESTARIA DE GASTOS ACUMULADA A MAYO 2017  PARTIDA 11 .CAPÍTULO 08. PROGRAMA 01:  DIRECCIÓN DE SANIDAD  en miles de pesos de 2017 </vt:lpstr>
      <vt:lpstr>EJECUCIÓN PRESUPUESTARIA DE GASTOS ACUMULADA A MAYO 2017  PARTIDA 11 .CAPÍTULO 09. PROGRAMA 01:  FUERZA AÉREA DE CHILE en miles de pesos de 2017 </vt:lpstr>
      <vt:lpstr>EJECUCIÓN PRESUPUESTARIA DE GASTOS ACUMULADA A MAYO 2017  PARTIDA 11 .CAPÍTULO 09. PROGRAMA 01:  FUERZA AÉREA DE CHILE en miles de dólares de 2017 </vt:lpstr>
      <vt:lpstr>EJECUCIÓN PRESUPUESTARIA DE GASTOS ACUMULADA A MAYO 2017  PARTIDA 11 .CAPÍTULO 11. PROGRAMA 01:  ORGANISMOS DE SALUD DE LA FACH  en miles de pesos de 2017 </vt:lpstr>
      <vt:lpstr>EJECUCIÓN PRESUPUESTARIA DE GASTOS ACUMULADA A MAYO 2017  PARTIDA 11 .CAPÍTULO 18. PROGRAMA 01:  DIRECCIÓN GENERAL DE MOVILIZACIÓN NACIONAL  en miles de pesos de 2017 </vt:lpstr>
      <vt:lpstr>EJECUCIÓN PRESUPUESTARIA DE GASTOS ACUMULADA A MAYO 2017  PARTIDA 11 .CAPÍTULO 19. PROGRAMA 01:   INSTITUTO GEOGRÁFICO MILITAR  en miles de pesos de 2017 </vt:lpstr>
      <vt:lpstr>EJECUCIÓN PRESUPUESTARIA DE GASTOS ACUMULADA A MAYO 2017  PARTIDA 11 .CAPÍTULO 20. PROGRAMA 01: SERVICIO HIDROGRÁFICO Y OCEANOGRÁFICO DE LA ARMADA DE CHILE  en miles de pesos de 2017 </vt:lpstr>
      <vt:lpstr>EJECUCIÓN PRESUPUESTARIA DE GASTOS ACUMULADA A MAYO 2017  PARTIDA 11 .CAPÍTULO 21. PROGRAMA 01:  DIRECCIÓN GENERAL DE AERONÁUTICA CIVIL  en miles de pesos de 2017 </vt:lpstr>
      <vt:lpstr>EJECUCIÓN PRESUPUESTARIA DE GASTOS ACUMULADA A MAYO 2017  PARTIDA 11 .CAPÍTULO 22. PROGRAMA 01:    SERVICIO AEROFOTOGRAMÉTRICO DE LA FACH en miles de pesos de 2017 </vt:lpstr>
      <vt:lpstr>EJECUCIÓN PRESUPUESTARIA DE GASTOS ACUMULADA A MAYO 2017  PARTIDA 11 .CAPÍTULO 23. PROGRAMA 01:   SUBSECRETARÍA PARA LAS FUERZAS ARMADAS  en miles de pesos de 2017 </vt:lpstr>
      <vt:lpstr>EJECUCIÓN PRESUPUESTARIA DE GASTOS ACUMULADA A MAYO 2017  PARTIDA 11 .CAPÍTULO 24. PROGRAMA 01:   SUBSECRETARÍA DE DEFENSA en miles de pesos de 2017 </vt:lpstr>
      <vt:lpstr>EJECUCIÓN PRESUPUESTARIA DE GASTOS ACUMULADA A MAYO 2017  PARTIDA 11 .CAPÍTULO 25. PROGRAMA 01:   ESTADO MAYOR CONJUNTO  en miles de pesos de 2017 </vt:lpstr>
      <vt:lpstr>EJECUCIÓN PRESUPUESTARIA DE GASTOS ACUMULADA A MAYO 2017  PARTIDA 11 .CAPÍTULO 25. PROGRAMA 01:   ESTADO MAYOR CONJUNTO  en miles de dólares de 2017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136</cp:revision>
  <cp:lastPrinted>2016-07-14T20:27:16Z</cp:lastPrinted>
  <dcterms:created xsi:type="dcterms:W3CDTF">2016-06-23T13:38:47Z</dcterms:created>
  <dcterms:modified xsi:type="dcterms:W3CDTF">2017-07-14T20:20:15Z</dcterms:modified>
</cp:coreProperties>
</file>