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8"/>
  </p:notesMasterIdLst>
  <p:handoutMasterIdLst>
    <p:handoutMasterId r:id="rId39"/>
  </p:handoutMasterIdLst>
  <p:sldIdLst>
    <p:sldId id="256" r:id="rId3"/>
    <p:sldId id="298" r:id="rId4"/>
    <p:sldId id="335" r:id="rId5"/>
    <p:sldId id="264" r:id="rId6"/>
    <p:sldId id="263" r:id="rId7"/>
    <p:sldId id="265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29" r:id="rId16"/>
    <p:sldId id="310" r:id="rId17"/>
    <p:sldId id="33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34" r:id="rId36"/>
    <p:sldId id="328" r:id="rId3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84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MAYO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09: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EDUCACIÓN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JULIO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08: APOYO Y SUPERVISIÓN DE ESTABLECIMIENTOS EDUCACIONALES SUBVENCIONADOS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04864"/>
            <a:ext cx="7869559" cy="3456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81213"/>
            <a:ext cx="8004264" cy="3868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12 FORTALECIMIENTO DE LA EDUCACIÓN ESCOLAR PÚBLICA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7941567" cy="3823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24063"/>
            <a:ext cx="8076272" cy="399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-CONTINUACION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932256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52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GESTIÓN DE SUBVENCIONES A ESTABLECIMIENTOS EDUCACIONALES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43213"/>
            <a:ext cx="7932256" cy="2313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7932256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12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208912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 GASTOS DE OPERACIÓN DE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538413"/>
            <a:ext cx="7941567" cy="2834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44824"/>
            <a:ext cx="7344815" cy="3888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86224" y="1556792"/>
            <a:ext cx="807420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Para el año </a:t>
            </a:r>
            <a:r>
              <a:rPr lang="es-CL" sz="1400" dirty="0" smtClean="0"/>
              <a:t>2017 </a:t>
            </a:r>
            <a:r>
              <a:rPr lang="es-CL" sz="1400" dirty="0"/>
              <a:t>el Ministerio de Educación (MINEDUC), contempla </a:t>
            </a:r>
            <a:r>
              <a:rPr lang="es-CL" sz="1400" dirty="0" smtClean="0"/>
              <a:t> </a:t>
            </a:r>
            <a:r>
              <a:rPr lang="es-CL" sz="1400" dirty="0"/>
              <a:t>como prioridades: </a:t>
            </a:r>
            <a:r>
              <a:rPr lang="es-CL" sz="1400" dirty="0" smtClean="0"/>
              <a:t>continuar con </a:t>
            </a:r>
            <a:r>
              <a:rPr lang="es-CL" sz="1400" dirty="0"/>
              <a:t>los esfuerzos por fortalecer </a:t>
            </a:r>
            <a:r>
              <a:rPr lang="es-CL" sz="1400" dirty="0" smtClean="0"/>
              <a:t>la cobertura </a:t>
            </a:r>
            <a:r>
              <a:rPr lang="es-CL" sz="1400" dirty="0"/>
              <a:t>de educación </a:t>
            </a:r>
            <a:r>
              <a:rPr lang="es-CL" sz="1400" dirty="0" err="1"/>
              <a:t>parvularia</a:t>
            </a:r>
            <a:r>
              <a:rPr lang="es-CL" sz="1400" dirty="0"/>
              <a:t> </a:t>
            </a:r>
            <a:r>
              <a:rPr lang="es-CL" sz="1400" dirty="0" smtClean="0"/>
              <a:t>y posibilitar </a:t>
            </a:r>
            <a:r>
              <a:rPr lang="es-CL" sz="1400" dirty="0"/>
              <a:t>una educación de </a:t>
            </a:r>
            <a:r>
              <a:rPr lang="es-CL" sz="1400" dirty="0" smtClean="0"/>
              <a:t>calidad en </a:t>
            </a:r>
            <a:r>
              <a:rPr lang="es-CL" sz="1400" dirty="0"/>
              <a:t>los primeros años de vida; vigencia el Sistema de </a:t>
            </a:r>
            <a:r>
              <a:rPr lang="es-CL" sz="1400" dirty="0" smtClean="0"/>
              <a:t>Desarrollo Profesional </a:t>
            </a:r>
            <a:r>
              <a:rPr lang="es-CL" sz="1400" dirty="0"/>
              <a:t>Docente, que permitirá dignificar </a:t>
            </a:r>
            <a:r>
              <a:rPr lang="es-CL" sz="1400" dirty="0" smtClean="0"/>
              <a:t>la docencia</a:t>
            </a:r>
            <a:r>
              <a:rPr lang="es-CL" sz="1400" dirty="0"/>
              <a:t>, apoyar su ejercicio y aumentar </a:t>
            </a:r>
            <a:r>
              <a:rPr lang="es-CL" sz="1400" dirty="0" smtClean="0"/>
              <a:t>su valoración </a:t>
            </a:r>
            <a:r>
              <a:rPr lang="es-CL" sz="1400" dirty="0"/>
              <a:t>para las nuevas generaciones; </a:t>
            </a:r>
            <a:r>
              <a:rPr lang="es-CL" sz="1400" dirty="0" smtClean="0"/>
              <a:t>se </a:t>
            </a:r>
            <a:r>
              <a:rPr lang="es-CL" sz="1400" dirty="0"/>
              <a:t>ampliará el número </a:t>
            </a:r>
            <a:r>
              <a:rPr lang="es-CL" sz="1400" dirty="0" smtClean="0"/>
              <a:t>de estudiantes </a:t>
            </a:r>
            <a:r>
              <a:rPr lang="es-CL" sz="1400" dirty="0"/>
              <a:t>beneficiados </a:t>
            </a:r>
            <a:r>
              <a:rPr lang="es-CL" sz="1400" dirty="0" smtClean="0"/>
              <a:t>con la </a:t>
            </a:r>
            <a:r>
              <a:rPr lang="es-CL" sz="1400" dirty="0"/>
              <a:t>adscripción a la </a:t>
            </a:r>
            <a:r>
              <a:rPr lang="es-CL" sz="1400" dirty="0" smtClean="0"/>
              <a:t>gratuidad de establecimientos subvencionados </a:t>
            </a:r>
            <a:r>
              <a:rPr lang="es-CL" sz="1400" dirty="0"/>
              <a:t>y </a:t>
            </a:r>
            <a:r>
              <a:rPr lang="es-CL" sz="1400" dirty="0" smtClean="0"/>
              <a:t>se incrementará </a:t>
            </a:r>
            <a:r>
              <a:rPr lang="es-CL" sz="1400" dirty="0"/>
              <a:t>el aporte </a:t>
            </a:r>
            <a:r>
              <a:rPr lang="es-CL" sz="1400" dirty="0" smtClean="0"/>
              <a:t>por gratuidad </a:t>
            </a:r>
            <a:r>
              <a:rPr lang="es-CL" sz="1400" dirty="0"/>
              <a:t>por estudiante; y </a:t>
            </a:r>
            <a:r>
              <a:rPr lang="es-CL" sz="1400" dirty="0" smtClean="0"/>
              <a:t>se destinarán $</a:t>
            </a:r>
            <a:r>
              <a:rPr lang="es-CL" sz="1400" dirty="0"/>
              <a:t>747.902 millones </a:t>
            </a:r>
            <a:r>
              <a:rPr lang="es-CL" sz="1400" dirty="0" smtClean="0"/>
              <a:t>al financiamiento </a:t>
            </a:r>
            <a:r>
              <a:rPr lang="es-CL" sz="1400" dirty="0"/>
              <a:t>de </a:t>
            </a:r>
            <a:r>
              <a:rPr lang="es-CL" sz="1400" dirty="0" smtClean="0"/>
              <a:t>la gratuidad en educación superior.</a:t>
            </a:r>
            <a:endParaRPr lang="es-CL" sz="1400" dirty="0"/>
          </a:p>
          <a:p>
            <a:pPr algn="just"/>
            <a:r>
              <a:rPr lang="es-CL" sz="1400" dirty="0" smtClean="0"/>
              <a:t>En </a:t>
            </a:r>
            <a:r>
              <a:rPr lang="es-CL" sz="1400" dirty="0"/>
              <a:t>cuanto a la ejecución presupuestaria acumulada a </a:t>
            </a:r>
            <a:r>
              <a:rPr lang="es-CL" sz="1400" dirty="0" smtClean="0"/>
              <a:t>mayo </a:t>
            </a:r>
            <a:r>
              <a:rPr lang="es-CL" sz="1400" dirty="0" smtClean="0"/>
              <a:t>2017, </a:t>
            </a:r>
            <a:r>
              <a:rPr lang="es-CL" sz="1400" dirty="0"/>
              <a:t>este Ministerio en su conjunto acumuló un </a:t>
            </a:r>
            <a:r>
              <a:rPr lang="es-CL" sz="1400" dirty="0" smtClean="0"/>
              <a:t>  </a:t>
            </a:r>
            <a:r>
              <a:rPr lang="es-CL" sz="1400" dirty="0" smtClean="0"/>
              <a:t>33,9% </a:t>
            </a:r>
            <a:r>
              <a:rPr lang="es-CL" sz="1400" dirty="0"/>
              <a:t>de ejecución </a:t>
            </a:r>
            <a:r>
              <a:rPr lang="es-CL" sz="1400" dirty="0" smtClean="0"/>
              <a:t>respecto del </a:t>
            </a:r>
            <a:r>
              <a:rPr lang="es-CL" sz="1400" dirty="0"/>
              <a:t>presupuesto inicial y </a:t>
            </a:r>
            <a:r>
              <a:rPr lang="es-CL" sz="1400" dirty="0"/>
              <a:t> 33,18% </a:t>
            </a:r>
            <a:r>
              <a:rPr lang="es-CL" sz="1400" dirty="0" smtClean="0"/>
              <a:t>del presupuesto vigente. La diferencia se explica por la modificación del presupuesto vigente, que se incrementó a </a:t>
            </a:r>
            <a:r>
              <a:rPr lang="es-CL" sz="1400" dirty="0" smtClean="0"/>
              <a:t>mayo </a:t>
            </a:r>
            <a:r>
              <a:rPr lang="es-CL" sz="1400" dirty="0"/>
              <a:t>en </a:t>
            </a:r>
            <a:r>
              <a:rPr lang="es-CL" sz="1400" dirty="0"/>
              <a:t>M$226.721.623 </a:t>
            </a:r>
            <a:r>
              <a:rPr lang="es-CL" sz="1400" dirty="0" smtClean="0"/>
              <a:t>. </a:t>
            </a:r>
            <a:endParaRPr lang="es-CL" sz="1400" dirty="0"/>
          </a:p>
          <a:p>
            <a:pPr algn="just"/>
            <a:r>
              <a:rPr lang="es-CL" sz="1400" dirty="0" smtClean="0"/>
              <a:t>El </a:t>
            </a:r>
            <a:r>
              <a:rPr lang="es-CL" sz="1400" dirty="0"/>
              <a:t>Capítulo 01 “Subsecretaría de Educación”  la ejecución global a </a:t>
            </a:r>
            <a:r>
              <a:rPr lang="es-CL" sz="1400" dirty="0" smtClean="0"/>
              <a:t>mayo </a:t>
            </a:r>
            <a:r>
              <a:rPr lang="es-CL" sz="1400" dirty="0" smtClean="0"/>
              <a:t>2017 </a:t>
            </a:r>
            <a:r>
              <a:rPr lang="es-CL" sz="1400" dirty="0"/>
              <a:t>fue </a:t>
            </a:r>
            <a:r>
              <a:rPr lang="es-CL" sz="1400" dirty="0" smtClean="0"/>
              <a:t>de aproximadamente </a:t>
            </a:r>
            <a:r>
              <a:rPr lang="es-CL" sz="1400" dirty="0" smtClean="0"/>
              <a:t>32,55% </a:t>
            </a:r>
            <a:r>
              <a:rPr lang="es-CL" sz="1400" dirty="0"/>
              <a:t>respecto al presupuesto vigente </a:t>
            </a:r>
            <a:r>
              <a:rPr lang="es-CL" sz="1400" dirty="0" smtClean="0"/>
              <a:t>y 32,84% del </a:t>
            </a:r>
            <a:r>
              <a:rPr lang="es-CL" sz="1400" dirty="0"/>
              <a:t>inicial, </a:t>
            </a:r>
            <a:r>
              <a:rPr lang="es-CL" sz="1400" dirty="0" smtClean="0"/>
              <a:t>dado que hubo modificaciones al presupuesto vigente, el cual se </a:t>
            </a:r>
            <a:r>
              <a:rPr lang="es-CL" sz="1400" dirty="0"/>
              <a:t>incrementó en </a:t>
            </a:r>
            <a:r>
              <a:rPr lang="es-CL" sz="1400" dirty="0" smtClean="0"/>
              <a:t>M$69.501.887</a:t>
            </a:r>
            <a:r>
              <a:rPr lang="es-CL" sz="1400" dirty="0" smtClean="0"/>
              <a:t>.</a:t>
            </a:r>
            <a:endParaRPr lang="es-CL" sz="1400" dirty="0"/>
          </a:p>
          <a:p>
            <a:pPr algn="just"/>
            <a:r>
              <a:rPr lang="es-CL" sz="1400" dirty="0" smtClean="0"/>
              <a:t>Los </a:t>
            </a:r>
            <a:r>
              <a:rPr lang="es-CL" sz="1400" dirty="0"/>
              <a:t>mayores avances por Programas presupuestarios, en cuanto a ejecución del presupuesto vigente, correspondieron </a:t>
            </a:r>
            <a:r>
              <a:rPr lang="es-CL" sz="1400" dirty="0" smtClean="0"/>
              <a:t>a: </a:t>
            </a:r>
            <a:r>
              <a:rPr lang="es-CL" sz="1400" dirty="0"/>
              <a:t>Fondos culturales y artísticos 66,5</a:t>
            </a:r>
            <a:r>
              <a:rPr lang="es-CL" sz="1400" dirty="0" smtClean="0"/>
              <a:t>%; </a:t>
            </a:r>
            <a:r>
              <a:rPr lang="es-CL" sz="1400" dirty="0"/>
              <a:t>Gastos </a:t>
            </a:r>
            <a:r>
              <a:rPr lang="es-CL" sz="1400" dirty="0"/>
              <a:t>de Operación Educación Superior </a:t>
            </a:r>
            <a:r>
              <a:rPr lang="es-CL" sz="1400" dirty="0" smtClean="0"/>
              <a:t>59%; y </a:t>
            </a:r>
            <a:r>
              <a:rPr lang="es-CL" sz="1400" dirty="0" smtClean="0"/>
              <a:t>Recursos Educativos que alcanzó un </a:t>
            </a:r>
            <a:r>
              <a:rPr lang="es-CL" sz="1400" dirty="0" smtClean="0"/>
              <a:t> 54,3% de los respectivos presupuestos vigentes.</a:t>
            </a:r>
            <a:endParaRPr lang="es-CL" sz="1400" dirty="0" smtClean="0"/>
          </a:p>
          <a:p>
            <a:pPr algn="just"/>
            <a:r>
              <a:rPr lang="es-CL" sz="1400" dirty="0" smtClean="0"/>
              <a:t>Los programas con menor tasa de ejecución del presupuesto vigente fueron: </a:t>
            </a:r>
            <a:r>
              <a:rPr lang="es-CL" sz="1400" dirty="0" smtClean="0"/>
              <a:t>Fortalecimiento Educación Escolar 5,4</a:t>
            </a:r>
            <a:r>
              <a:rPr lang="es-CL" sz="1400" dirty="0"/>
              <a:t>%; Desarrollo Curricular y </a:t>
            </a:r>
            <a:r>
              <a:rPr lang="es-CL" sz="1400" dirty="0" smtClean="0"/>
              <a:t>Evaluación 21,1 % y </a:t>
            </a:r>
            <a:r>
              <a:rPr lang="es-CL" sz="1400" dirty="0"/>
              <a:t> Educación Superior </a:t>
            </a:r>
            <a:r>
              <a:rPr lang="es-CL" sz="1400" dirty="0" smtClean="0"/>
              <a:t>21,3%.</a:t>
            </a:r>
            <a:endParaRPr lang="es-CL" sz="1400" dirty="0" smtClean="0"/>
          </a:p>
          <a:p>
            <a:pPr algn="just"/>
            <a:r>
              <a:rPr lang="es-CL" sz="1400" dirty="0" smtClean="0"/>
              <a:t>En cuanto a la comparación con al ejecución del año 2016, se observa que en 2017 se logra una mayor tasa de gasto en marzo sin embargo en </a:t>
            </a:r>
            <a:r>
              <a:rPr lang="es-CL" sz="1400" dirty="0" smtClean="0"/>
              <a:t>mayo  2017 muestra una tasa inferior a la observada a igual mes de 2016, sin embargo en ambos años la tasa promedio de ejecución a mayo es de 7%. 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 AGENCIA DE CALIDAD DE LA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2024063"/>
            <a:ext cx="7124700" cy="3781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 SUBSECRETARIA DE EDUCACIÓN PARVULARIA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16832"/>
            <a:ext cx="7560840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DIBAM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56792"/>
            <a:ext cx="7467600" cy="4782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02:   RED DE BIBLIOTECAS PÚBLICAS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16832"/>
            <a:ext cx="7467600" cy="4032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03:  CONSEJO DE MONUMENTOS NACIONALES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436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95550"/>
            <a:ext cx="7467600" cy="3021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2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431684"/>
            <a:ext cx="82014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CONICYT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022778"/>
            <a:ext cx="8229600" cy="26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1556792"/>
            <a:ext cx="8620125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2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JUNAEB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628799"/>
            <a:ext cx="8039100" cy="47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02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2060848"/>
            <a:ext cx="8039100" cy="36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90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556792"/>
            <a:ext cx="8039100" cy="4896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81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597352"/>
            <a:ext cx="8317867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JUNJI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628800"/>
            <a:ext cx="7705725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0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2016-MAYO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716016" y="1556792"/>
            <a:ext cx="3744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200" b="1" dirty="0"/>
              <a:t>Porcentaje de ejecución acumulada  respecto al presupuesto vigente, </a:t>
            </a:r>
            <a:r>
              <a:rPr lang="es-CL" sz="1200" b="1" dirty="0" smtClean="0"/>
              <a:t>enero-mayo </a:t>
            </a:r>
            <a:r>
              <a:rPr lang="es-CL" sz="1200" b="1" dirty="0"/>
              <a:t>años 2016-2017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36576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99" y="5589240"/>
            <a:ext cx="77914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3" y="2420888"/>
            <a:ext cx="3536716" cy="2755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7"/>
            <a:ext cx="403348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57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PROGRAMAS ALTERNATIVOS DE ENSEÑANZA PRE-ESCOLAR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719263"/>
            <a:ext cx="7705725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04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CONSEJO DE RECTORES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8" y="2060848"/>
            <a:ext cx="6829425" cy="36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2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CONSEJO NACIONAL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814513"/>
            <a:ext cx="7344816" cy="4278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95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2787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08721"/>
            <a:ext cx="8229600" cy="1231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340768"/>
            <a:ext cx="798195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7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562846"/>
            <a:ext cx="820148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Cont.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 rot="10800000" flipV="1">
            <a:off x="414337" y="1628800"/>
            <a:ext cx="820148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2204864"/>
            <a:ext cx="798195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4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02: FONDOS CULTURALES Y ARTÍSTICOS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2309813"/>
            <a:ext cx="7981950" cy="3495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404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EDUCACION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6021288"/>
            <a:ext cx="8406135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0768"/>
            <a:ext cx="8229600" cy="3240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2219324"/>
            <a:ext cx="7267575" cy="3297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MAYO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09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558805"/>
            <a:ext cx="8406135" cy="29919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412777"/>
            <a:ext cx="7858125" cy="4896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SUBSECRETARÍA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8004264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02: INFRAESTRUCTURA EDUCACIONAL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81163"/>
            <a:ext cx="8004264" cy="4412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MEJORAMIENTO DE LA CALIDAD DE LA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24024"/>
            <a:ext cx="8076272" cy="4081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     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076272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2567</TotalTime>
  <Words>1315</Words>
  <Application>Microsoft Office PowerPoint</Application>
  <PresentationFormat>Presentación en pantalla (4:3)</PresentationFormat>
  <Paragraphs>144</Paragraphs>
  <Slides>35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8" baseType="lpstr">
      <vt:lpstr>1_Tema de Office</vt:lpstr>
      <vt:lpstr>Tema de Office</vt:lpstr>
      <vt:lpstr>Imagen de mapa de bits</vt:lpstr>
      <vt:lpstr>EJECUCIÓN PRESUPUESTARIA DE GASTOS ACUMULADA A MAYO 2017 PARTIDA 09: MINISTERIO DE EDUCACIÓN</vt:lpstr>
      <vt:lpstr>EJECUCIÓN PRESUPUESTARIA DE GASTOS ACUMULADA A MAYO 2017  MINISTERIO DE EDUCACIÓN</vt:lpstr>
      <vt:lpstr>Ejecución Presupuestaria de Gastos Acumulada a MAYO 2016-MAYO 2017  MINISTERIO DE EDUCACIÓN</vt:lpstr>
      <vt:lpstr>EJECUCIÓN PRESUPUESTARIA DE GASTOS ACUMULADA A MAYO 2017  Partida 09 MINISTERIO DE EDUCACION</vt:lpstr>
      <vt:lpstr>EJECUCIÓN PRESUPUESTARIA DE GASTOS ACUMULADA A MAYO 2017  PARTIDA 09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183</cp:revision>
  <cp:lastPrinted>2016-07-04T14:42:46Z</cp:lastPrinted>
  <dcterms:created xsi:type="dcterms:W3CDTF">2016-06-23T13:38:47Z</dcterms:created>
  <dcterms:modified xsi:type="dcterms:W3CDTF">2017-07-06T21:37:27Z</dcterms:modified>
</cp:coreProperties>
</file>