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98" r:id="rId4"/>
    <p:sldId id="335" r:id="rId5"/>
    <p:sldId id="264" r:id="rId6"/>
    <p:sldId id="263" r:id="rId7"/>
    <p:sldId id="26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29" r:id="rId16"/>
    <p:sldId id="310" r:id="rId17"/>
    <p:sldId id="33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34" r:id="rId36"/>
    <p:sldId id="328" r:id="rId3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8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MAYO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JULIO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869559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81213"/>
            <a:ext cx="8004264" cy="386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941567" cy="382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24063"/>
            <a:ext cx="8076272" cy="39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93225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43213"/>
            <a:ext cx="7932256" cy="231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93225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20891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38413"/>
            <a:ext cx="7941567" cy="283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344815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</a:t>
            </a:r>
            <a:r>
              <a:rPr lang="es-CL" sz="1400" dirty="0" smtClean="0"/>
              <a:t>continuar con </a:t>
            </a:r>
            <a:r>
              <a:rPr lang="es-CL" sz="1400" dirty="0"/>
              <a:t>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</a:t>
            </a:r>
            <a:r>
              <a:rPr lang="es-CL" sz="1400" dirty="0" smtClean="0"/>
              <a:t>calidad en </a:t>
            </a:r>
            <a:r>
              <a:rPr lang="es-CL" sz="1400" dirty="0"/>
              <a:t>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mayo </a:t>
            </a:r>
            <a:r>
              <a:rPr lang="es-CL" sz="1400" dirty="0" smtClean="0"/>
              <a:t>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  </a:t>
            </a:r>
            <a:r>
              <a:rPr lang="es-CL" sz="1400" dirty="0" smtClean="0"/>
              <a:t>33,9%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</a:t>
            </a:r>
            <a:r>
              <a:rPr lang="es-CL" sz="1400" dirty="0"/>
              <a:t> 33,18% </a:t>
            </a:r>
            <a:r>
              <a:rPr lang="es-CL" sz="1400" dirty="0" smtClean="0"/>
              <a:t>del presupuesto vigente. La diferencia se explica por la modificación del presupuesto vigente, que se incrementó a </a:t>
            </a:r>
            <a:r>
              <a:rPr lang="es-CL" sz="1400" dirty="0" smtClean="0"/>
              <a:t>mayo </a:t>
            </a:r>
            <a:r>
              <a:rPr lang="es-CL" sz="1400" dirty="0"/>
              <a:t>en </a:t>
            </a:r>
            <a:r>
              <a:rPr lang="es-CL" sz="1400" dirty="0"/>
              <a:t>M$226.721.623 </a:t>
            </a:r>
            <a:r>
              <a:rPr lang="es-CL" sz="1400" dirty="0" smtClean="0"/>
              <a:t>. 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mayo </a:t>
            </a:r>
            <a:r>
              <a:rPr lang="es-CL" sz="1400" dirty="0" smtClean="0"/>
              <a:t>2017 </a:t>
            </a:r>
            <a:r>
              <a:rPr lang="es-CL" sz="1400" dirty="0"/>
              <a:t>fue </a:t>
            </a:r>
            <a:r>
              <a:rPr lang="es-CL" sz="1400" dirty="0" smtClean="0"/>
              <a:t>de aproximadamente </a:t>
            </a:r>
            <a:r>
              <a:rPr lang="es-CL" sz="1400" dirty="0" smtClean="0"/>
              <a:t>32,55%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y 32,84% del </a:t>
            </a:r>
            <a:r>
              <a:rPr lang="es-CL" sz="1400" dirty="0"/>
              <a:t>inicial, </a:t>
            </a:r>
            <a:r>
              <a:rPr lang="es-CL" sz="1400" dirty="0" smtClean="0"/>
              <a:t>dado que hubo modificaciones al presupuesto vigente, el cual se </a:t>
            </a:r>
            <a:r>
              <a:rPr lang="es-CL" sz="1400" dirty="0"/>
              <a:t>incrementó en </a:t>
            </a:r>
            <a:r>
              <a:rPr lang="es-CL" sz="1400" dirty="0" smtClean="0"/>
              <a:t>M$69.501.887</a:t>
            </a:r>
            <a:r>
              <a:rPr lang="es-CL" sz="1400" dirty="0" smtClean="0"/>
              <a:t>.</a:t>
            </a:r>
            <a:endParaRPr lang="es-CL" sz="1400" dirty="0"/>
          </a:p>
          <a:p>
            <a:pPr algn="just"/>
            <a:r>
              <a:rPr lang="es-CL" sz="1400" dirty="0" smtClean="0"/>
              <a:t>Los </a:t>
            </a:r>
            <a:r>
              <a:rPr lang="es-CL" sz="1400" dirty="0"/>
              <a:t>mayores avances por Programas presupuestarios, en cuanto a ejecución del presupuesto vigente, correspondieron </a:t>
            </a:r>
            <a:r>
              <a:rPr lang="es-CL" sz="1400" dirty="0" smtClean="0"/>
              <a:t>a: </a:t>
            </a:r>
            <a:r>
              <a:rPr lang="es-CL" sz="1400" dirty="0"/>
              <a:t>Fondos culturales y artísticos 66,5</a:t>
            </a:r>
            <a:r>
              <a:rPr lang="es-CL" sz="1400" dirty="0" smtClean="0"/>
              <a:t>%; </a:t>
            </a:r>
            <a:r>
              <a:rPr lang="es-CL" sz="1400" dirty="0"/>
              <a:t>Gastos </a:t>
            </a:r>
            <a:r>
              <a:rPr lang="es-CL" sz="1400" dirty="0"/>
              <a:t>de Operación Educación Superior </a:t>
            </a:r>
            <a:r>
              <a:rPr lang="es-CL" sz="1400" dirty="0" smtClean="0"/>
              <a:t>59%; y </a:t>
            </a:r>
            <a:r>
              <a:rPr lang="es-CL" sz="1400" dirty="0" smtClean="0"/>
              <a:t>Recursos Educativos que alcanzó un </a:t>
            </a:r>
            <a:r>
              <a:rPr lang="es-CL" sz="1400" dirty="0" smtClean="0"/>
              <a:t> 54,3% de los respectivos presupuestos vigentes.</a:t>
            </a:r>
            <a:endParaRPr lang="es-CL" sz="1400" dirty="0" smtClean="0"/>
          </a:p>
          <a:p>
            <a:pPr algn="just"/>
            <a:r>
              <a:rPr lang="es-CL" sz="1400" dirty="0" smtClean="0"/>
              <a:t>Los programas con menor tasa de ejecución del presupuesto vigente fueron: </a:t>
            </a:r>
            <a:r>
              <a:rPr lang="es-CL" sz="1400" dirty="0" smtClean="0"/>
              <a:t>Fortalecimiento Educación Escolar 5,4</a:t>
            </a:r>
            <a:r>
              <a:rPr lang="es-CL" sz="1400" dirty="0"/>
              <a:t>%; Desarrollo Curricular y </a:t>
            </a:r>
            <a:r>
              <a:rPr lang="es-CL" sz="1400" dirty="0" smtClean="0"/>
              <a:t>Evaluación 21,1 % y </a:t>
            </a:r>
            <a:r>
              <a:rPr lang="es-CL" sz="1400" dirty="0"/>
              <a:t> Educación Superior </a:t>
            </a:r>
            <a:r>
              <a:rPr lang="es-CL" sz="1400" dirty="0" smtClean="0"/>
              <a:t>21,3%.</a:t>
            </a:r>
            <a:endParaRPr lang="es-CL" sz="1400" dirty="0" smtClean="0"/>
          </a:p>
          <a:p>
            <a:pPr algn="just"/>
            <a:r>
              <a:rPr lang="es-CL" sz="1400" dirty="0" smtClean="0"/>
              <a:t>En cuanto a la comparación con al ejecución del año 2016, se observa que en 2017 se logra una mayor tasa de gasto en marzo sin embargo en </a:t>
            </a:r>
            <a:r>
              <a:rPr lang="es-CL" sz="1400" dirty="0" smtClean="0"/>
              <a:t>mayo  2017 muestra una tasa inferior a la observada a igual mes de 2016, sin embargo en ambos años la tasa promedio de ejecución a mayo es de 7%.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024063"/>
            <a:ext cx="7124700" cy="378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56084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56792"/>
            <a:ext cx="7467600" cy="478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6832"/>
            <a:ext cx="7467600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5550"/>
            <a:ext cx="7467600" cy="3021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556792"/>
            <a:ext cx="862012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28799"/>
            <a:ext cx="8039100" cy="47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060848"/>
            <a:ext cx="8039100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556792"/>
            <a:ext cx="8039100" cy="489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628800"/>
            <a:ext cx="770572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2016-MAYO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16016" y="1556792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b="1" dirty="0"/>
              <a:t>Porcentaje de ejecución acumulada  respecto al presupuesto vigente, </a:t>
            </a:r>
            <a:r>
              <a:rPr lang="es-CL" sz="1200" b="1" dirty="0" smtClean="0"/>
              <a:t>enero-mayo </a:t>
            </a:r>
            <a:r>
              <a:rPr lang="es-CL" sz="1200" b="1" dirty="0"/>
              <a:t>años 2016-2017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576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5589240"/>
            <a:ext cx="77914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2420888"/>
            <a:ext cx="3536716" cy="275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7"/>
            <a:ext cx="403348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5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19263"/>
            <a:ext cx="770572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2060848"/>
            <a:ext cx="6829425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814513"/>
            <a:ext cx="7344816" cy="42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340768"/>
            <a:ext cx="79819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2204864"/>
            <a:ext cx="798195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2309813"/>
            <a:ext cx="7981950" cy="349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2219324"/>
            <a:ext cx="7267575" cy="329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MAYO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412777"/>
            <a:ext cx="7858125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00426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81163"/>
            <a:ext cx="8004264" cy="4412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24024"/>
            <a:ext cx="8076272" cy="408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7627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1315</Words>
  <Application>Microsoft Office PowerPoint</Application>
  <PresentationFormat>Presentación en pantalla (4:3)</PresentationFormat>
  <Paragraphs>144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8" baseType="lpstr">
      <vt:lpstr>1_Tema de Office</vt:lpstr>
      <vt:lpstr>Tema de Office</vt:lpstr>
      <vt:lpstr>Imagen de mapa de bits</vt:lpstr>
      <vt:lpstr>EJECUCIÓN PRESUPUESTARIA DE GASTOS ACUMULADA A MAYO 2017 PARTIDA 09: MINISTERIO DE EDUCACIÓN</vt:lpstr>
      <vt:lpstr>EJECUCIÓN PRESUPUESTARIA DE GASTOS ACUMULADA A MAYO 2017  MINISTERIO DE EDUCACIÓN</vt:lpstr>
      <vt:lpstr>Ejecución Presupuestaria de Gastos Acumulada a MAYO 2016-MAYO 2017  MINISTERIO DE EDUCACIÓN</vt:lpstr>
      <vt:lpstr>EJECUCIÓN PRESUPUESTARIA DE GASTOS ACUMULADA A MAYO 2017  Partida 09 MINISTERIO DE EDUCACION</vt:lpstr>
      <vt:lpstr>EJECUCIÓN PRESUPUESTARIA DE GASTOS ACUMULADA A MAYO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183</cp:revision>
  <cp:lastPrinted>2016-07-04T14:42:46Z</cp:lastPrinted>
  <dcterms:created xsi:type="dcterms:W3CDTF">2016-06-23T13:38:47Z</dcterms:created>
  <dcterms:modified xsi:type="dcterms:W3CDTF">2017-07-06T21:37:27Z</dcterms:modified>
</cp:coreProperties>
</file>