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8" r:id="rId4"/>
    <p:sldId id="299" r:id="rId5"/>
    <p:sldId id="264" r:id="rId6"/>
    <p:sldId id="300" r:id="rId7"/>
    <p:sldId id="263" r:id="rId8"/>
    <p:sldId id="265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2" r:id="rId20"/>
    <p:sldId id="280" r:id="rId21"/>
    <p:sldId id="281" r:id="rId22"/>
    <p:sldId id="282" r:id="rId2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04-07-2017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04-07-2017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04-07-2017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04-07-2017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04-07-2017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04-07-2017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04-07-2017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04-07-2017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04-07-2017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04-07-2017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Mayo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08: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julio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3274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08: PROGRAMA DE MODERNIZACIÓN SECTOR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7F5DAE6-3373-4CAD-8913-4ADA02606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266214"/>
              </p:ext>
            </p:extLst>
          </p:nvPr>
        </p:nvGraphicFramePr>
        <p:xfrm>
          <a:off x="386224" y="1916832"/>
          <a:ext cx="8238911" cy="374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Worksheet" r:id="rId3" imgW="8648576" imgH="4048110" progId="Excel.Sheet.12">
                  <p:embed/>
                </p:oleObj>
              </mc:Choice>
              <mc:Fallback>
                <p:oleObj name="Worksheet" r:id="rId3" imgW="8648576" imgH="4048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916832"/>
                        <a:ext cx="8238911" cy="3746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02: DIRECCIÓN DE PRESUPUESTOS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2D0D990-EAEB-4C74-AC72-43E0F9241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5595"/>
              </p:ext>
            </p:extLst>
          </p:nvPr>
        </p:nvGraphicFramePr>
        <p:xfrm>
          <a:off x="414336" y="1844824"/>
          <a:ext cx="8201488" cy="324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Worksheet" r:id="rId3" imgW="8648576" imgH="3552930" progId="Excel.Sheet.12">
                  <p:embed/>
                </p:oleObj>
              </mc:Choice>
              <mc:Fallback>
                <p:oleObj name="Worksheet" r:id="rId3" imgW="8648576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01488" cy="3240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928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03: SERVICIO DE IMPUESTOS INTERNOS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D66D51A-3DFB-4D42-B171-A78E3BC18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070985"/>
              </p:ext>
            </p:extLst>
          </p:nvPr>
        </p:nvGraphicFramePr>
        <p:xfrm>
          <a:off x="414336" y="1628799"/>
          <a:ext cx="8210799" cy="48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Worksheet" r:id="rId3" imgW="8381955" imgH="5305500" progId="Excel.Sheet.12">
                  <p:embed/>
                </p:oleObj>
              </mc:Choice>
              <mc:Fallback>
                <p:oleObj name="Worksheet" r:id="rId3" imgW="8381955" imgH="530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799"/>
                        <a:ext cx="8210799" cy="48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1" y="49411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04: SERVICIO NACIONAL DE ADUANAS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51AD54D-5CDA-418D-A10A-8E0961E2F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703760"/>
              </p:ext>
            </p:extLst>
          </p:nvPr>
        </p:nvGraphicFramePr>
        <p:xfrm>
          <a:off x="414336" y="1700808"/>
          <a:ext cx="8210799" cy="324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Worksheet" r:id="rId3" imgW="8648576" imgH="3552930" progId="Excel.Sheet.12">
                  <p:embed/>
                </p:oleObj>
              </mc:Choice>
              <mc:Fallback>
                <p:oleObj name="Worksheet" r:id="rId3" imgW="8648576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240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7682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05: SERVICIO DE TESORERÍAS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F6F161B-98A9-4D86-AE7D-AF48A794A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379895"/>
              </p:ext>
            </p:extLst>
          </p:nvPr>
        </p:nvGraphicFramePr>
        <p:xfrm>
          <a:off x="386224" y="1815827"/>
          <a:ext cx="8238911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Worksheet" r:id="rId3" imgW="8648576" imgH="2981340" progId="Excel.Sheet.12">
                  <p:embed/>
                </p:oleObj>
              </mc:Choice>
              <mc:Fallback>
                <p:oleObj name="Worksheet" r:id="rId3" imgW="8648576" imgH="2981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15827"/>
                        <a:ext cx="8238911" cy="298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72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07: DIRECCIÓN DE COMPRAS Y CONTRATACIÓN PÚBLICA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4202DCA-8C09-4D04-B9F3-B1C7EC249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823991"/>
              </p:ext>
            </p:extLst>
          </p:nvPr>
        </p:nvGraphicFramePr>
        <p:xfrm>
          <a:off x="386224" y="1868116"/>
          <a:ext cx="8238911" cy="32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Worksheet" r:id="rId3" imgW="8648576" imgH="3171960" progId="Excel.Sheet.12">
                  <p:embed/>
                </p:oleObj>
              </mc:Choice>
              <mc:Fallback>
                <p:oleObj name="Worksheet" r:id="rId3" imgW="8648576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68116"/>
                        <a:ext cx="8238911" cy="32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0788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08: SUPERINTENDENCIA DE VALORES Y SEGUROS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E9B3E2D-F08B-4861-A871-6FEF2D0B6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141499"/>
              </p:ext>
            </p:extLst>
          </p:nvPr>
        </p:nvGraphicFramePr>
        <p:xfrm>
          <a:off x="414336" y="1868116"/>
          <a:ext cx="8210799" cy="393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Worksheet" r:id="rId3" imgW="8725024" imgH="4238730" progId="Excel.Sheet.12">
                  <p:embed/>
                </p:oleObj>
              </mc:Choice>
              <mc:Fallback>
                <p:oleObj name="Worksheet" r:id="rId3" imgW="8725024" imgH="42387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68116"/>
                        <a:ext cx="8210799" cy="393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552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11: SUPERINTENDENCIA DE BANCOS E INSTITUCIONES FINANCIERAS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3C4520F-E1B2-4650-997B-7056E034B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027829"/>
              </p:ext>
            </p:extLst>
          </p:nvPr>
        </p:nvGraphicFramePr>
        <p:xfrm>
          <a:off x="414336" y="1916832"/>
          <a:ext cx="8210799" cy="403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Worksheet" r:id="rId3" imgW="8648576" imgH="4429080" progId="Excel.Sheet.12">
                  <p:embed/>
                </p:oleObj>
              </mc:Choice>
              <mc:Fallback>
                <p:oleObj name="Worksheet" r:id="rId3" imgW="8648576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799" cy="4038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486" y="41490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15: DIRECCIÓN NACIONAL DEL SERVICIO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BE6ECC4-0050-4C12-B3FF-D65C26030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746643"/>
              </p:ext>
            </p:extLst>
          </p:nvPr>
        </p:nvGraphicFramePr>
        <p:xfrm>
          <a:off x="386224" y="1868117"/>
          <a:ext cx="8300576" cy="228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Worksheet" r:id="rId3" imgW="8648576" imgH="2409750" progId="Excel.Sheet.12">
                  <p:embed/>
                </p:oleObj>
              </mc:Choice>
              <mc:Fallback>
                <p:oleObj name="Worksheet" r:id="rId3" imgW="8648576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68117"/>
                        <a:ext cx="8300576" cy="228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85601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88343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16: UNIDAD DE ANÁLISIS FINANCIERO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0842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C711422-33C8-408A-A060-7E7B4385E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7107"/>
              </p:ext>
            </p:extLst>
          </p:nvPr>
        </p:nvGraphicFramePr>
        <p:xfrm>
          <a:off x="414336" y="1763763"/>
          <a:ext cx="8210799" cy="209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Worksheet" r:id="rId3" imgW="8648576" imgH="2028780" progId="Excel.Sheet.12">
                  <p:embed/>
                </p:oleObj>
              </mc:Choice>
              <mc:Fallback>
                <p:oleObj name="Worksheet" r:id="rId3" imgW="8648576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3763"/>
                        <a:ext cx="8210799" cy="2092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 en mayo ascendió a </a:t>
            </a:r>
            <a:r>
              <a:rPr lang="es-CL" sz="1600" b="1" dirty="0">
                <a:latin typeface="+mn-lt"/>
              </a:rPr>
              <a:t>$36.786 millones</a:t>
            </a:r>
            <a:r>
              <a:rPr lang="es-CL" sz="1600" dirty="0">
                <a:latin typeface="+mn-lt"/>
              </a:rPr>
              <a:t>, equivalente a un gasto de </a:t>
            </a:r>
            <a:r>
              <a:rPr lang="es-CL" sz="1600" b="1" dirty="0">
                <a:latin typeface="+mn-lt"/>
              </a:rPr>
              <a:t>7,5%</a:t>
            </a:r>
            <a:r>
              <a:rPr lang="es-CL" sz="1600" dirty="0">
                <a:latin typeface="+mn-lt"/>
              </a:rPr>
              <a:t> respecto al presupuesto inicial, erogación superior en 1 punto porcentual respecto a la registrada a igual mes del año 2016, y mayor en 1,7 puntos porcentuales respecto al gasto acumulado a igual periodo del año anterior.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A nivel consolidado, el presupuesto vigente considera modificaciones por </a:t>
            </a:r>
            <a:r>
              <a:rPr lang="es-CL" sz="1600" b="1" dirty="0">
                <a:latin typeface="+mn-lt"/>
              </a:rPr>
              <a:t>$3.827 millones</a:t>
            </a:r>
            <a:r>
              <a:rPr lang="es-CL" sz="1600" dirty="0">
                <a:latin typeface="+mn-lt"/>
              </a:rPr>
              <a:t>, incrementando principalmente los subtítulos 34 “servicio de la deuda” ($3.064 millones); 29 “adquisición de activos no financieros” ($2.659 millones);  y, el subtítulo 23 “prestaciones de seguridad social” ($603 millones); mientras que los subtítulos que presentan reducciones son el 22”bienes y servicios de consumo” ($1.650 millones); y 31 “iniciativas de inversión” ($903 millones)</a:t>
            </a:r>
            <a:r>
              <a:rPr lang="es-CL" sz="1600" b="1" dirty="0">
                <a:latin typeface="+mn-lt"/>
              </a:rPr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b="1" dirty="0">
                <a:latin typeface="+mn-lt"/>
              </a:rPr>
              <a:t>Respecto a los subtítulos, a la fecha el mayor gasto se registra en el subtítulo 34 “servicio de la deuda” con una ejecución de 145,7%</a:t>
            </a:r>
            <a:r>
              <a:rPr lang="es-CL" sz="1600" dirty="0">
                <a:latin typeface="+mn-lt"/>
              </a:rPr>
              <a:t>, afectando a los Programas: DIPRES ($2.396 millones); </a:t>
            </a:r>
            <a:r>
              <a:rPr lang="es-CL" sz="1600" dirty="0"/>
              <a:t>SII ($6.269 millones);</a:t>
            </a:r>
            <a:r>
              <a:rPr lang="es-CL" sz="1600" dirty="0">
                <a:latin typeface="+mn-lt"/>
              </a:rPr>
              <a:t> </a:t>
            </a:r>
            <a:r>
              <a:rPr lang="es-CL" sz="1600" dirty="0"/>
              <a:t>Aduanas ($2.316 millones); Tesorería ($72 millones); Dirección de Compras ($394 millones); SBIF ($282 millones); y, CDE ($69 millones) todos destinados a</a:t>
            </a:r>
            <a:r>
              <a:rPr lang="es-CL" sz="1600" dirty="0">
                <a:latin typeface="+mn-lt"/>
              </a:rPr>
              <a:t>l pago de las obligaciones devengadas al 31 de diciembre de 2016 </a:t>
            </a:r>
            <a:r>
              <a:rPr lang="es-CL" sz="1600" dirty="0"/>
              <a:t>(deuda flotante).  De los cuales, </a:t>
            </a:r>
            <a:r>
              <a:rPr lang="es-CL" sz="1600" b="1" u="sng" dirty="0"/>
              <a:t>solo el Servicio de Aduanas, la Dirección de Compras, la SBIF y el CDE</a:t>
            </a:r>
            <a:r>
              <a:rPr lang="es-CL" sz="1600" u="sng" dirty="0"/>
              <a:t> presentan los Decretos modificatorios respectivos</a:t>
            </a:r>
            <a:r>
              <a:rPr lang="es-CL" sz="1600" b="1" i="1" dirty="0">
                <a:latin typeface="+mn-lt"/>
              </a:rPr>
              <a:t>.</a:t>
            </a:r>
            <a:endParaRPr lang="es-C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32544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17: SUPERINTENDENCIA DE CASINOS DE JUEGO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3EBECE3-2068-45FE-A02B-3519B1CE8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440650"/>
              </p:ext>
            </p:extLst>
          </p:nvPr>
        </p:nvGraphicFramePr>
        <p:xfrm>
          <a:off x="414336" y="1868116"/>
          <a:ext cx="8238911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Worksheet" r:id="rId3" imgW="8734478" imgH="1457460" progId="Excel.Sheet.12">
                  <p:embed/>
                </p:oleObj>
              </mc:Choice>
              <mc:Fallback>
                <p:oleObj name="Worksheet" r:id="rId3" imgW="8734478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68116"/>
                        <a:ext cx="8238911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088" y="51485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30: CONSEJO DE DEFENSA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7969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FCCC446-AE4F-4622-A484-A6688B192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205838"/>
              </p:ext>
            </p:extLst>
          </p:nvPr>
        </p:nvGraphicFramePr>
        <p:xfrm>
          <a:off x="414336" y="1935039"/>
          <a:ext cx="8210799" cy="321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Worksheet" r:id="rId3" imgW="8734478" imgH="3552930" progId="Excel.Sheet.12">
                  <p:embed/>
                </p:oleObj>
              </mc:Choice>
              <mc:Fallback>
                <p:oleObj name="Worksheet" r:id="rId3" imgW="8734478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35039"/>
                        <a:ext cx="8210799" cy="3213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el 75,2% del presupuesto inicial, se concentra en el </a:t>
            </a:r>
            <a:r>
              <a:rPr lang="es-CL" sz="1600" b="1" dirty="0"/>
              <a:t>Servicio de Impuestos Internos</a:t>
            </a:r>
            <a:r>
              <a:rPr lang="es-CL" sz="1600" dirty="0"/>
              <a:t> (37,5%), </a:t>
            </a:r>
            <a:r>
              <a:rPr lang="es-CL" sz="1600" b="1" dirty="0"/>
              <a:t>Servicio Nacional de Aduanas </a:t>
            </a:r>
            <a:r>
              <a:rPr lang="es-CL" sz="1600" dirty="0"/>
              <a:t>(14,3%), el </a:t>
            </a:r>
            <a:r>
              <a:rPr lang="es-CL" sz="1600" b="1" dirty="0"/>
              <a:t>Servicio de Tesorería </a:t>
            </a:r>
            <a:r>
              <a:rPr lang="es-CL" sz="1600" dirty="0"/>
              <a:t>(11,1%) y la </a:t>
            </a:r>
            <a:r>
              <a:rPr lang="es-CL" sz="1600" b="1" dirty="0"/>
              <a:t>Superintendencia de Bancos e Instituciones Financiera </a:t>
            </a:r>
            <a:r>
              <a:rPr lang="es-CL" sz="1600" dirty="0"/>
              <a:t>(12,3%), los que al mes de Mayo alcanzaron niveles de ejecución de </a:t>
            </a:r>
            <a:r>
              <a:rPr lang="es-CL" sz="1600" b="1" dirty="0"/>
              <a:t>46,8%, 39,5%, 48,6% y 42,1% </a:t>
            </a:r>
            <a:r>
              <a:rPr lang="es-CL" sz="1600" dirty="0"/>
              <a:t>respectivamente, calculados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El </a:t>
            </a:r>
            <a:r>
              <a:rPr lang="es-CL" sz="1600" b="1" dirty="0"/>
              <a:t>Servicio de Tesorería </a:t>
            </a:r>
            <a:r>
              <a:rPr lang="es-CL" sz="1600" dirty="0"/>
              <a:t>es el que presenta el mayor avance con un 48,6%, explicado principalmente por el mayor gasto en “personal” que a la fecha registra una ejecución de 58,6%, gasto que representa el 81% de la erogación efectuada a la fecha, subtítulo que representa el 66,8% del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Finalmente, la </a:t>
            </a:r>
            <a:r>
              <a:rPr lang="es-CL" sz="1600" b="1" dirty="0"/>
              <a:t>Superintendencia de Casinos de Juegos </a:t>
            </a:r>
            <a:r>
              <a:rPr lang="es-CL" sz="1600" dirty="0"/>
              <a:t>es el que presenta la erogación menor con un 36,9%.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90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92F7B0-C5E7-4311-8B85-E36384FD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873869"/>
            <a:ext cx="8210800" cy="261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Hacienda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6884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7" y="1426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843517-9FD7-4019-9862-32FB783C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22" y="1882103"/>
            <a:ext cx="4092429" cy="23867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E11241-DE27-4C89-B684-EE766F797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509" y="1882103"/>
            <a:ext cx="4078574" cy="23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 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08,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536813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604A50D-C845-47D9-BE40-30FFB9550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925377"/>
              </p:ext>
            </p:extLst>
          </p:nvPr>
        </p:nvGraphicFramePr>
        <p:xfrm>
          <a:off x="414336" y="1700808"/>
          <a:ext cx="8210799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Worksheet" r:id="rId4" imgW="8420044" imgH="3667140" progId="Excel.Sheet.12">
                  <p:embed/>
                </p:oleObj>
              </mc:Choice>
              <mc:Fallback>
                <p:oleObj name="Worksheet" r:id="rId4" imgW="8420044" imgH="3667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175" y="586703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AB0E4A0-A4BB-45CF-811C-66B02C8F2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488397"/>
              </p:ext>
            </p:extLst>
          </p:nvPr>
        </p:nvGraphicFramePr>
        <p:xfrm>
          <a:off x="386224" y="1700808"/>
          <a:ext cx="8238911" cy="416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Worksheet" r:id="rId3" imgW="8648576" imgH="4543560" progId="Excel.Sheet.12">
                  <p:embed/>
                </p:oleObj>
              </mc:Choice>
              <mc:Fallback>
                <p:oleObj name="Worksheet" r:id="rId3" imgW="8648576" imgH="4543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38911" cy="416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0480" y="35730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06: UNIDAD ADMINISTRADORA DE LOS TRIBUNALES TRIBUTARIOS Y ADUANEROS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B1328C9-3B23-49D4-9569-6DB75BC9F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569367"/>
              </p:ext>
            </p:extLst>
          </p:nvPr>
        </p:nvGraphicFramePr>
        <p:xfrm>
          <a:off x="415342" y="1988841"/>
          <a:ext cx="8209793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Worksheet" r:id="rId3" imgW="8648576" imgH="1647810" progId="Excel.Sheet.12">
                  <p:embed/>
                </p:oleObj>
              </mc:Choice>
              <mc:Fallback>
                <p:oleObj name="Worksheet" r:id="rId3" imgW="8648576" imgH="1647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342" y="1988841"/>
                        <a:ext cx="8209793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2210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Mayo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08, Capítulo 01, Programa 07: SISTEMA INTEGRADO DE COMERCIO EXTERIOR (SICEX)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A36F57A-F8C9-412F-B205-3B59D994D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96011"/>
              </p:ext>
            </p:extLst>
          </p:nvPr>
        </p:nvGraphicFramePr>
        <p:xfrm>
          <a:off x="386224" y="1916832"/>
          <a:ext cx="8225513" cy="230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Worksheet" r:id="rId3" imgW="8648576" imgH="2409750" progId="Excel.Sheet.12">
                  <p:embed/>
                </p:oleObj>
              </mc:Choice>
              <mc:Fallback>
                <p:oleObj name="Worksheet" r:id="rId3" imgW="8648576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916832"/>
                        <a:ext cx="8225513" cy="2304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1033</Words>
  <Application>Microsoft Office PowerPoint</Application>
  <PresentationFormat>Presentación en pantalla (4:3)</PresentationFormat>
  <Paragraphs>89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Hoja de cálculo de Microsoft Excel</vt:lpstr>
      <vt:lpstr>EJECUCIÓN PRESUPUESTARIA DE GASTOS ACUMULADA al mes de Mayo de 2017 Partida 08: MINISTERIO DE HACIENDA</vt:lpstr>
      <vt:lpstr>Ejecución Presupuestaria de Gastos Acumulada al mes de Mayo de 2017  Ministerio de Hacienda</vt:lpstr>
      <vt:lpstr>Ejecución Presupuestaria de Gastos Acumulada al mes de Mayo de 2017  Ministerio de Hacienda</vt:lpstr>
      <vt:lpstr>Ejecución Presupuestaria de Gastos Acumulada al mes de Mayo de 2017  Ministerio de Hacienda</vt:lpstr>
      <vt:lpstr>Ejecución Presupuestaria de Gastos Acumulada al mes de Mayo de 2017  Ministerio de Hacienda</vt:lpstr>
      <vt:lpstr>Ejecución Presupuestaria de Gastos Acumulada al mes de Mayo de 2017  Partida 08,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155</cp:revision>
  <cp:lastPrinted>2016-07-04T14:42:46Z</cp:lastPrinted>
  <dcterms:created xsi:type="dcterms:W3CDTF">2016-06-23T13:38:47Z</dcterms:created>
  <dcterms:modified xsi:type="dcterms:W3CDTF">2017-07-04T15:33:32Z</dcterms:modified>
</cp:coreProperties>
</file>