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76" r:id="rId15"/>
    <p:sldId id="277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295" r:id="rId33"/>
    <p:sldId id="296" r:id="rId34"/>
    <p:sldId id="303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28" y="486916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2A8E4DB-F681-4EFB-88D3-E831F8F2E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02821"/>
            <a:ext cx="8238911" cy="306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155" y="616530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11CE906-AFE2-4993-8239-C4C50F5BF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154" y="1700807"/>
            <a:ext cx="8300646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41433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4A83FA4-7FF6-4462-AD3C-133FDA790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38911" cy="354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CF91344-F1CA-46D6-B693-91E273557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47329"/>
            <a:ext cx="8238911" cy="369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2CBD42B-E387-4022-B486-ABB22591F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7"/>
            <a:ext cx="8300576" cy="249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0883" y="635635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27532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FB455B1-2104-4050-AA8F-71EECDA14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3" y="1730663"/>
            <a:ext cx="8300577" cy="462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7890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A0118E7-148D-4AF1-9C6A-BE33ACD2B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300576" cy="192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B9A1D3E-7AB4-49B0-A615-EED47CAFA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24101"/>
            <a:ext cx="8300576" cy="379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00506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 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68DE956-42D3-4130-A4C6-D76090242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3"/>
            <a:ext cx="8238911" cy="208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821" y="587244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 Servicio Nacional para Prevención y Rehabilitación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2446D11-4290-4568-B66A-F09DB0591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35039"/>
            <a:ext cx="8300576" cy="393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$3.193.982 millones</a:t>
            </a:r>
            <a:r>
              <a:rPr lang="es-CL" sz="1600" dirty="0">
                <a:latin typeface="+mn-lt"/>
              </a:rPr>
              <a:t>, de los cuales un 39% se destina a gastos en personal, un 21% a iniciativas de inversión, un 20% a transferencias de capital, mientras que un 20% al resto de los subtítulos.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mayo ascendió a </a:t>
            </a:r>
            <a:r>
              <a:rPr lang="es-CL" sz="1600" b="1" dirty="0">
                <a:latin typeface="+mn-lt"/>
              </a:rPr>
              <a:t>$251.219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7,9%</a:t>
            </a:r>
            <a:r>
              <a:rPr lang="es-CL" sz="1600" dirty="0">
                <a:latin typeface="+mn-lt"/>
              </a:rPr>
              <a:t> respecto de la ley inicial, gasto levemente superior respecto a igual mes del año 2016 (0,4 puntos porcentuales).  La ejecución acumulada </a:t>
            </a:r>
            <a:r>
              <a:rPr lang="es-CL" sz="1600" dirty="0"/>
              <a:t>al quinto mes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$1.311.924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40,3%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41,1%</a:t>
            </a:r>
            <a:r>
              <a:rPr lang="es-CL" sz="1600" dirty="0">
                <a:latin typeface="+mn-lt"/>
              </a:rPr>
              <a:t> del presupuesto inicial, manteniendo la tendencia registrada durante el ejercicio presupuestario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mayo un aumento consolidado del </a:t>
            </a:r>
            <a:r>
              <a:rPr lang="es-CL" sz="1600" b="1" dirty="0"/>
              <a:t>$62.977 millones</a:t>
            </a:r>
            <a:r>
              <a:rPr lang="es-CL" sz="1600" dirty="0"/>
              <a:t>.  Lo que se traduce en incrementos en la mayoría de sus subtítulos, destacando por su monto los subtítulos 34 “Servicio de la Deuda”, con $56.327 millones; 24 “Transferencias Corrientes”, con $52.304 millones; y, el subtítulo 29 “Adquisición de Activos No Financieros”, con $10.842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042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78713B8-B368-46B7-B79A-627869B83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300576" cy="373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B2B5EF0-B8F6-4C61-9EB9-530BA5132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72464" cy="321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6703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25C9153-B8EA-40A9-82AE-C0CB5CB9E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180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ADF52FC-B7BF-4D3D-9804-64FB373B0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868117"/>
            <a:ext cx="8291264" cy="163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9411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4510229-6AF0-43F5-BDC6-497BA16A7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72464" cy="307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215D3DC-CBB0-44F9-AA14-E206E431C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300576" cy="292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8725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EC94BE5-BB4E-4A97-8369-68C19C263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38911" cy="331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35029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FBCEB7E-1615-4790-85BA-4E5B564E7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300576" cy="163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5522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E773EF1-7428-4921-9236-61A434CF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218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822679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8FB452B-FD41-4F75-A160-4FDBD53A2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72816"/>
            <a:ext cx="8291264" cy="404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>
                <a:latin typeface="+mn-lt"/>
              </a:rPr>
              <a:t>Mientras que “Iniciativas de inversión” y “transferencia de capital” son los subtítulos que presentan reducciones en su presupuesto con un </a:t>
            </a:r>
            <a:r>
              <a:rPr lang="es-CL" sz="1600" b="1" dirty="0">
                <a:latin typeface="+mn-lt"/>
              </a:rPr>
              <a:t>0,4%</a:t>
            </a:r>
            <a:r>
              <a:rPr lang="es-CL" sz="1600" dirty="0">
                <a:latin typeface="+mn-lt"/>
              </a:rPr>
              <a:t> (</a:t>
            </a:r>
            <a:r>
              <a:rPr lang="es-CL" sz="1600" dirty="0"/>
              <a:t>$2.355 millones) y </a:t>
            </a:r>
            <a:r>
              <a:rPr lang="es-CL" sz="1600" b="1" dirty="0"/>
              <a:t>9,1%</a:t>
            </a:r>
            <a:r>
              <a:rPr lang="es-CL" sz="1600" dirty="0"/>
              <a:t> ($58.223 millones) respectivamente</a:t>
            </a:r>
            <a:r>
              <a:rPr lang="es-CL" sz="1600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82%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Desarrollo Regional y Administrativo, Carabineros de Chile </a:t>
            </a:r>
            <a:r>
              <a:rPr lang="es-CL" sz="1600" dirty="0"/>
              <a:t>y </a:t>
            </a:r>
            <a:r>
              <a:rPr lang="es-CL" sz="1600" b="1" dirty="0"/>
              <a:t>los Gobiernos Regionales</a:t>
            </a:r>
            <a:r>
              <a:rPr lang="es-CL" sz="1600" dirty="0"/>
              <a:t> (que representan a su vez el 19%, 31% y 32% respectivamente), los que al mes de mayo alcanzaron niveles de ejecución de </a:t>
            </a:r>
            <a:r>
              <a:rPr lang="es-CL" sz="1600" b="1" dirty="0"/>
              <a:t>31,5%, 43,2% y 38,1%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Subsecretaría del Interior</a:t>
            </a:r>
            <a:r>
              <a:rPr lang="es-CL" sz="1600" dirty="0"/>
              <a:t> y </a:t>
            </a:r>
            <a:r>
              <a:rPr lang="es-CL" sz="1600" b="1" dirty="0"/>
              <a:t>Bomberos de Chile </a:t>
            </a:r>
            <a:r>
              <a:rPr lang="es-CL" sz="1600" dirty="0"/>
              <a:t>son</a:t>
            </a:r>
            <a:r>
              <a:rPr lang="es-CL" sz="1600" b="1" dirty="0"/>
              <a:t> </a:t>
            </a:r>
            <a:r>
              <a:rPr lang="es-CL" sz="1600" dirty="0"/>
              <a:t>los programas que presentan el </a:t>
            </a:r>
            <a:r>
              <a:rPr lang="es-CL" sz="1600" b="1" dirty="0"/>
              <a:t>mayor avance con un 73,4% y 61,0% </a:t>
            </a:r>
            <a:r>
              <a:rPr lang="es-CL" sz="1600" dirty="0"/>
              <a:t>respectivamente, explicado el primero por el nivel de gasto en las transferencias corrientes que al mes de mayo presenta una ejecución de </a:t>
            </a:r>
            <a:r>
              <a:rPr lang="es-CL" sz="1600" b="1" dirty="0"/>
              <a:t>81,7%, </a:t>
            </a:r>
            <a:r>
              <a:rPr lang="es-CL" sz="1600" dirty="0"/>
              <a:t>representando a su vez el 73,5% del presupuesto vigente de la Subsecretaría, </a:t>
            </a:r>
            <a:r>
              <a:rPr lang="es-CL" sz="1600" b="1" u="sng" dirty="0"/>
              <a:t>debido a los mayores incrementos derivados de las emergencias vividas en el país ($48.516 millones) </a:t>
            </a:r>
            <a:r>
              <a:rPr lang="es-CL" sz="1600" dirty="0"/>
              <a:t>y el segundo, por los compromisos asociados al convenio existente.</a:t>
            </a:r>
            <a:r>
              <a:rPr lang="es-CL" sz="1600" b="1" u="sng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</a:t>
            </a:r>
            <a:r>
              <a:rPr lang="es-CL" sz="1600" b="1" dirty="0"/>
              <a:t>Fondo Social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menor, manteniendo el gasto de 4,9%</a:t>
            </a:r>
            <a:r>
              <a:rPr lang="es-CL" sz="1600" dirty="0"/>
              <a:t>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CFC0B29-692D-4FCF-818F-43508C177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72464" cy="292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936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01: Gastos de Funcionamiento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41B620B-7958-4EFE-96D4-026E80D12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5040"/>
            <a:ext cx="8210799" cy="300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02 y 03: Inversión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681BA43-280E-4E42-B48B-32D7F5899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28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641" y="6178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Presupuestaria de Gastos Acumulada al Mes de Mayo 2016 - 2017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02 y 03: Inversión Regional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04ED3D3-87AF-4353-BD51-9241A0D68508}"/>
              </a:ext>
            </a:extLst>
          </p:cNvPr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los GORES a Mayo de 2016 - 2017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475EE98-E8F0-4ECA-B159-0B4F1FB8A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045605"/>
            <a:ext cx="7558113" cy="394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7041566-50BE-48CF-99E9-25F7B0B57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68116"/>
            <a:ext cx="8229602" cy="264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A02E408-B447-4EA6-9925-276226B7D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83756"/>
            <a:ext cx="4113768" cy="252028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B2721AC-8971-47F0-AB25-C526EF002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983756"/>
            <a:ext cx="3971816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05,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30132" y="642835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BA9B935-86F4-4FFC-B243-8B31545C2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132" y="1628800"/>
            <a:ext cx="8256668" cy="478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FC94EE2-2EA5-4109-A6FE-74E3EA0A2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556792"/>
            <a:ext cx="8238910" cy="479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527470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0D60492-DE53-4913-9C7C-16545EF34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38911" cy="365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4AD90A4-77C6-4BD9-9EBD-7DCEDFB30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44823"/>
            <a:ext cx="8300576" cy="460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2826</TotalTime>
  <Words>1440</Words>
  <Application>Microsoft Office PowerPoint</Application>
  <PresentationFormat>Presentación en pantalla (4:3)</PresentationFormat>
  <Paragraphs>138</Paragraphs>
  <Slides>33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1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Mayo de 2017 Partida 05: MINISTERIO DEL INTERIOR Y SEGURIDAD PÚBLICA</vt:lpstr>
      <vt:lpstr>Ejecución Presupuestaria de Gastos Acumulada al Mes de Mayo de 2017  Ministerio del Interior y Seguridad Pública</vt:lpstr>
      <vt:lpstr>Ejecución Presupuestaria de Gastos Acumulada al Mes de Mayo de 2017  Ministerio del Interior y Seguridad Pública</vt:lpstr>
      <vt:lpstr>Ejecución Presupuestaria de Gastos Acumulada al Mes de Mayo de 2017  Ministerio del Interior y Seguridad Pública</vt:lpstr>
      <vt:lpstr>Ejecución Presupuestaria de Gastos Acumulada al Mes de Mayo de 2017  Ministerio del Interior y Seguridad Pública</vt:lpstr>
      <vt:lpstr>Ejecución Presupuestaria de Gastos Acumulada al mes de Mayo de 2017  Partida 05,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157</cp:revision>
  <cp:lastPrinted>2017-06-20T21:34:02Z</cp:lastPrinted>
  <dcterms:created xsi:type="dcterms:W3CDTF">2016-06-23T13:38:47Z</dcterms:created>
  <dcterms:modified xsi:type="dcterms:W3CDTF">2017-07-05T15:56:25Z</dcterms:modified>
</cp:coreProperties>
</file>