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Mayo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</a:t>
            </a:r>
            <a:r>
              <a:rPr lang="es-CL" sz="1600" dirty="0" smtClean="0"/>
              <a:t>de la Partida </a:t>
            </a:r>
            <a:r>
              <a:rPr lang="es-CL" sz="1600" dirty="0" smtClean="0"/>
              <a:t>en el </a:t>
            </a:r>
            <a:r>
              <a:rPr lang="es-CL" sz="1600" dirty="0"/>
              <a:t>mes de </a:t>
            </a:r>
            <a:r>
              <a:rPr lang="es-CL" sz="1600" dirty="0" smtClean="0"/>
              <a:t>mayo </a:t>
            </a:r>
            <a:r>
              <a:rPr lang="es-CL" sz="1600" dirty="0" smtClean="0"/>
              <a:t>fue de </a:t>
            </a:r>
            <a:r>
              <a:rPr lang="es-CL" sz="1600" dirty="0" smtClean="0"/>
              <a:t>$5.447 </a:t>
            </a:r>
            <a:r>
              <a:rPr lang="es-CL" sz="1600" dirty="0" smtClean="0"/>
              <a:t>millones, equivalente a un </a:t>
            </a:r>
            <a:r>
              <a:rPr lang="es-CL" sz="1600" dirty="0" smtClean="0"/>
              <a:t>7,4%. </a:t>
            </a:r>
            <a:r>
              <a:rPr lang="es-CL" sz="1600" dirty="0" smtClean="0"/>
              <a:t>Con ello, la ejecución acumulada ascendió </a:t>
            </a:r>
            <a:r>
              <a:rPr lang="es-CL" sz="1600" dirty="0"/>
              <a:t>a </a:t>
            </a:r>
            <a:r>
              <a:rPr lang="es-CL" sz="1600" b="1" dirty="0" smtClean="0"/>
              <a:t>$30.491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41,7% de ejecución respecto de la ley inicial. </a:t>
            </a:r>
            <a:r>
              <a:rPr lang="es-CL" sz="1600" dirty="0" smtClean="0"/>
              <a:t>EL comportamiento de los gastos de la Partida se muestran en línea con los de igual período del año anterior.</a:t>
            </a:r>
            <a:endParaRPr lang="es-CL" sz="1600" dirty="0" smtClean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dirty="0"/>
              <a:t>Subtítulo 22 Gasto </a:t>
            </a:r>
            <a:r>
              <a:rPr lang="es-CL" sz="1600" dirty="0" smtClean="0"/>
              <a:t>en Personal </a:t>
            </a:r>
            <a:r>
              <a:rPr lang="es-CL" sz="1600" dirty="0" smtClean="0"/>
              <a:t>representa </a:t>
            </a:r>
            <a:r>
              <a:rPr lang="es-CL" sz="1600" dirty="0" smtClean="0"/>
              <a:t>el 65% de los recursos de Contraloría General de la República</a:t>
            </a:r>
            <a:r>
              <a:rPr lang="es-CL" sz="1600" b="1" dirty="0" smtClean="0"/>
              <a:t>, </a:t>
            </a:r>
            <a:r>
              <a:rPr lang="es-CL" sz="1600" b="1" dirty="0" smtClean="0"/>
              <a:t>y registra una </a:t>
            </a:r>
            <a:r>
              <a:rPr lang="es-CL" sz="1600" b="1" dirty="0" smtClean="0"/>
              <a:t>ejecución de </a:t>
            </a:r>
            <a:r>
              <a:rPr lang="es-CL" sz="1600" b="1" dirty="0" smtClean="0"/>
              <a:t>43,8%</a:t>
            </a:r>
            <a:r>
              <a:rPr lang="es-CL" sz="1600" dirty="0" smtClean="0"/>
              <a:t>. 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Las </a:t>
            </a:r>
            <a:r>
              <a:rPr lang="es-CL" sz="1600" b="1" dirty="0" smtClean="0"/>
              <a:t>Iniciativas de Inversión</a:t>
            </a:r>
            <a:r>
              <a:rPr lang="es-CL" sz="1600" dirty="0" smtClean="0"/>
              <a:t>, Subtítulo 31, contiene un presupuesto de $</a:t>
            </a:r>
            <a:r>
              <a:rPr lang="es-CL" sz="1600" dirty="0" smtClean="0"/>
              <a:t>2.880 </a:t>
            </a:r>
            <a:r>
              <a:rPr lang="es-CL" sz="1600" dirty="0" smtClean="0"/>
              <a:t>millones y presente cero </a:t>
            </a:r>
            <a:r>
              <a:rPr lang="es-CL" sz="1600" dirty="0" smtClean="0"/>
              <a:t>avance. </a:t>
            </a:r>
            <a:endParaRPr lang="es-CL" sz="1600" dirty="0" smtClean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La </a:t>
            </a:r>
            <a:r>
              <a:rPr lang="es-MX" sz="1600" b="1" dirty="0" smtClean="0"/>
              <a:t>Adquisición de Activos No Financieros</a:t>
            </a:r>
            <a:r>
              <a:rPr lang="es-MX" sz="1600" dirty="0" smtClean="0"/>
              <a:t>, con un presupuesto de $3.362 millones,  presenta un </a:t>
            </a:r>
            <a:r>
              <a:rPr lang="es-MX" sz="1600" dirty="0" smtClean="0"/>
              <a:t>14,9% </a:t>
            </a:r>
            <a:r>
              <a:rPr lang="es-MX" sz="1600" dirty="0" smtClean="0"/>
              <a:t>de ejecución </a:t>
            </a:r>
            <a:r>
              <a:rPr lang="es-MX" sz="1600" dirty="0" smtClean="0"/>
              <a:t>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Vía decretos de modificación presupuestaria del Ministerio de Hacienda, el presupuesto inicial se suplementó en $1.954 millones, destinados a deuda flotante, proveniente de operaciones del año anterior.</a:t>
            </a: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4224549" cy="2871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888"/>
            <a:ext cx="4176464" cy="287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52451" y="2853531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75.153.333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30.491.623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24.330.955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3.278.806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499.921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3.185.813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2.370.759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45346" y="6381328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99592" y="1412776"/>
            <a:ext cx="77162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290258"/>
              </p:ext>
            </p:extLst>
          </p:nvPr>
        </p:nvGraphicFramePr>
        <p:xfrm>
          <a:off x="802024" y="1861220"/>
          <a:ext cx="7435422" cy="4526328"/>
        </p:xfrm>
        <a:graphic>
          <a:graphicData uri="http://schemas.openxmlformats.org/drawingml/2006/table">
            <a:tbl>
              <a:tblPr/>
              <a:tblGrid>
                <a:gridCol w="329514"/>
                <a:gridCol w="390535"/>
                <a:gridCol w="353923"/>
                <a:gridCol w="2050309"/>
                <a:gridCol w="732253"/>
                <a:gridCol w="695641"/>
                <a:gridCol w="686488"/>
                <a:gridCol w="732253"/>
                <a:gridCol w="732253"/>
                <a:gridCol w="732253"/>
              </a:tblGrid>
              <a:tr h="1831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3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4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75.153.333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30.491.623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40,6%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24.330.955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3.278.806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8.995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1.826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1.826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7.169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7.169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499.921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10.081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4.878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82.271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402.691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3.185.813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2.370.759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192,6%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329.335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86.803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707</Words>
  <Application>Microsoft Office PowerPoint</Application>
  <PresentationFormat>Presentación en pantalla (4:3)</PresentationFormat>
  <Paragraphs>321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Mayo de 2017 Partida 04: CONTRALORÍA GENERAL DE LA REPÚBLICA</vt:lpstr>
      <vt:lpstr>Ejecución Presupuestaria de Gastos Acumulada al mes de Mayo de 2017  Contraloría General de la República</vt:lpstr>
      <vt:lpstr>Ejecución Presupuestaria de Gastos Acumulada al mes de Mayo de 2017  Contraloría General de la República</vt:lpstr>
      <vt:lpstr>Ejecución Presupuestaria de Gastos Acumulada al mes de Mayo de 2017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145</cp:revision>
  <cp:lastPrinted>2016-10-11T11:56:42Z</cp:lastPrinted>
  <dcterms:created xsi:type="dcterms:W3CDTF">2016-06-23T13:38:47Z</dcterms:created>
  <dcterms:modified xsi:type="dcterms:W3CDTF">2017-07-05T16:57:09Z</dcterms:modified>
</cp:coreProperties>
</file>