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8" r:id="rId4"/>
    <p:sldId id="305" r:id="rId5"/>
    <p:sldId id="304" r:id="rId6"/>
    <p:sldId id="303" r:id="rId7"/>
    <p:sldId id="264" r:id="rId8"/>
    <p:sldId id="263" r:id="rId9"/>
    <p:sldId id="265" r:id="rId10"/>
    <p:sldId id="300" r:id="rId11"/>
    <p:sldId id="301" r:id="rId12"/>
    <p:sldId id="302" r:id="rId1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10" y="-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05-07-2017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05-07-2017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05-07-2017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05-07-2017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05-07-2017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8.emf"/><Relationship Id="rId4" Type="http://schemas.openxmlformats.org/officeDocument/2006/relationships/oleObject" Target="../embeddings/Hoja_de_c_lculo_de_Microsoft_Excel_97-20035.xls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9.emf"/><Relationship Id="rId4" Type="http://schemas.openxmlformats.org/officeDocument/2006/relationships/oleObject" Target="../embeddings/Hoja_de_c_lculo_de_Microsoft_Excel_97-20036.xls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Hoja_de_c_lculo_de_Microsoft_Excel_97-20031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emf"/><Relationship Id="rId5" Type="http://schemas.openxmlformats.org/officeDocument/2006/relationships/oleObject" Target="../embeddings/Hoja_de_c_lculo_de_Microsoft_Excel_97-20032.xls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emf"/><Relationship Id="rId4" Type="http://schemas.openxmlformats.org/officeDocument/2006/relationships/oleObject" Target="../embeddings/Hoja_de_c_lculo_de_Microsoft_Excel_97-20033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emf"/><Relationship Id="rId4" Type="http://schemas.openxmlformats.org/officeDocument/2006/relationships/oleObject" Target="../embeddings/Hoja_de_c_lculo_de_Microsoft_Excel_97-20034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Mayo 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03: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PODER JUDICIAL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julio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7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9227" y="630932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Mayo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03,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Corporación Administrativa del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7495" y="120132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3069512"/>
              </p:ext>
            </p:extLst>
          </p:nvPr>
        </p:nvGraphicFramePr>
        <p:xfrm>
          <a:off x="414336" y="1556792"/>
          <a:ext cx="8212759" cy="460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6" name="Hoja de cálculo" r:id="rId4" imgW="8020185" imgH="4600575" progId="Excel.Sheet.8">
                  <p:embed/>
                </p:oleObj>
              </mc:Choice>
              <mc:Fallback>
                <p:oleObj name="Hoja de cálculo" r:id="rId4" imgW="8020185" imgH="46005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6" y="1556792"/>
                        <a:ext cx="8212759" cy="4600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008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501317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Mayo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04,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Academia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6141943"/>
              </p:ext>
            </p:extLst>
          </p:nvPr>
        </p:nvGraphicFramePr>
        <p:xfrm>
          <a:off x="539552" y="1802110"/>
          <a:ext cx="8076272" cy="306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0" name="Hoja de cálculo" r:id="rId4" imgW="7858057" imgH="3066960" progId="Excel.Sheet.8">
                  <p:embed/>
                </p:oleObj>
              </mc:Choice>
              <mc:Fallback>
                <p:oleObj name="Hoja de cálculo" r:id="rId4" imgW="7858057" imgH="306696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802110"/>
                        <a:ext cx="8076272" cy="3067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223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Mayo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El presupuesto vigente del Poder Judicial experimentó un alza de $3.005 millones respecto a la Ley de Presupuestos, llegando a $544.631 millones.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/>
              <a:t>El gasto del Poder Judicial acumulado al mes de mayo de 2017, finalizó en $201.952 millones, equivalentes a un 37% de ejecución respecto al presupuesto </a:t>
            </a:r>
            <a:r>
              <a:rPr lang="es-CL" sz="1600" dirty="0" smtClean="0"/>
              <a:t>vigente.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comparación a la ejecución presupuestaria considerando el año 2016, considerando los recursos aprobados por el Congreso Nacional en la Ley de Presupuestos, se puede informar que a mayo de 2017 la ejecución es 4 puntos porcentuales menos que el ejercicio presupuestario anterior.</a:t>
            </a:r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</a:t>
            </a:r>
            <a:r>
              <a:rPr lang="es-CL" sz="1600" dirty="0" smtClean="0">
                <a:latin typeface="+mn-lt"/>
              </a:rPr>
              <a:t>el Servicio de la Deuda se observó un aumento en la disponibilidad de recursos por $2.993 millones, que corresponden a recursos para responden a los compromisos de la deuda flotante.</a:t>
            </a:r>
          </a:p>
          <a:p>
            <a:pPr algn="just"/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Mayo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>
                <a:latin typeface="+mn-lt"/>
              </a:rPr>
              <a:t>En </a:t>
            </a:r>
            <a:r>
              <a:rPr lang="es-CL" sz="1600" b="1" dirty="0" smtClean="0">
                <a:latin typeface="+mn-lt"/>
              </a:rPr>
              <a:t>iniciativas de inversión</a:t>
            </a:r>
            <a:r>
              <a:rPr lang="es-CL" sz="1600" dirty="0" smtClean="0">
                <a:latin typeface="+mn-lt"/>
              </a:rPr>
              <a:t>, se observaron desembolsos por $16.239 millones (18% de ejecución), que corresponden a compromisos de arrastre de iniciativas de inversión identificadas el año 2016, correspondiente a un total de 21 proyectos.</a:t>
            </a:r>
          </a:p>
          <a:p>
            <a:pPr marL="342900" indent="-342900" algn="just">
              <a:buFont typeface="+mj-lt"/>
              <a:buAutoNum type="arabicPeriod" startAt="5"/>
            </a:pPr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>
                <a:latin typeface="+mn-lt"/>
              </a:rPr>
              <a:t>En </a:t>
            </a:r>
            <a:r>
              <a:rPr lang="es-CL" sz="1600" b="1" dirty="0" smtClean="0"/>
              <a:t>Becas </a:t>
            </a:r>
            <a:r>
              <a:rPr lang="es-CL" sz="1600" b="1" dirty="0"/>
              <a:t>de Postgrado</a:t>
            </a:r>
            <a:r>
              <a:rPr lang="es-CL" sz="1600" dirty="0"/>
              <a:t>, con $</a:t>
            </a:r>
            <a:r>
              <a:rPr lang="es-CL" sz="1600" dirty="0" smtClean="0"/>
              <a:t>139 </a:t>
            </a:r>
            <a:r>
              <a:rPr lang="es-CL" sz="1600" dirty="0"/>
              <a:t>millones, que se </a:t>
            </a:r>
            <a:r>
              <a:rPr lang="es-CL" sz="1600" dirty="0" smtClean="0"/>
              <a:t>destinan </a:t>
            </a:r>
            <a:r>
              <a:rPr lang="es-CL" sz="1600" dirty="0"/>
              <a:t>a financiar estudios para funcionarios con formación universitaria del Poder Judicial como de la Corporación Administrativa, a la fecha de este </a:t>
            </a:r>
            <a:r>
              <a:rPr lang="es-CL" sz="1600" dirty="0" smtClean="0"/>
              <a:t>reporte, se informó una ejecución de un 21%.</a:t>
            </a:r>
          </a:p>
          <a:p>
            <a:pPr marL="342900" indent="-342900" algn="just">
              <a:buFont typeface="+mj-lt"/>
              <a:buAutoNum type="arabicPeriod" startAt="5"/>
            </a:pPr>
            <a:endParaRPr lang="es-CL" sz="1600" dirty="0"/>
          </a:p>
          <a:p>
            <a:pPr marL="342900" indent="-342900" algn="just">
              <a:buFont typeface="+mj-lt"/>
              <a:buAutoNum type="arabicPeriod" startAt="5"/>
            </a:pP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3213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Mayo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/>
              <a:t>En </a:t>
            </a:r>
            <a:r>
              <a:rPr lang="es-CL" sz="1600" dirty="0"/>
              <a:t>los Programas de capacitación, que contemplan recursos para la formación y perfeccionamiento de los funcionarios del Poder Judicial, alcanzó la siguientes ejecuciones</a:t>
            </a:r>
            <a:r>
              <a:rPr lang="es-CL" sz="1600" dirty="0" smtClean="0"/>
              <a:t>:</a:t>
            </a:r>
          </a:p>
          <a:p>
            <a:pPr marL="342900" indent="-342900" algn="just">
              <a:buFont typeface="+mj-lt"/>
              <a:buAutoNum type="arabicPeriod" startAt="5"/>
            </a:pPr>
            <a:endParaRPr lang="es-CL" sz="1600" dirty="0"/>
          </a:p>
          <a:p>
            <a:pPr lvl="0"/>
            <a:r>
              <a:rPr lang="es-CL" sz="1600" dirty="0"/>
              <a:t>	- Programa de Formación: </a:t>
            </a:r>
            <a:r>
              <a:rPr lang="es-CL" sz="1600" dirty="0" smtClean="0"/>
              <a:t>21%</a:t>
            </a:r>
            <a:endParaRPr lang="es-CL" sz="1600" dirty="0"/>
          </a:p>
          <a:p>
            <a:pPr lvl="0"/>
            <a:r>
              <a:rPr lang="es-CL" sz="1600" dirty="0"/>
              <a:t>	- Programa de Perfeccionamiento: </a:t>
            </a:r>
            <a:r>
              <a:rPr lang="es-CL" sz="1600" dirty="0" smtClean="0"/>
              <a:t>35%</a:t>
            </a:r>
            <a:endParaRPr lang="es-CL" sz="1600" dirty="0"/>
          </a:p>
          <a:p>
            <a:pPr lvl="0"/>
            <a:r>
              <a:rPr lang="es-CL" sz="1600" dirty="0"/>
              <a:t>	- Programa de Habilitación: </a:t>
            </a:r>
            <a:r>
              <a:rPr lang="es-CL" sz="1600" dirty="0" smtClean="0"/>
              <a:t>18%</a:t>
            </a:r>
            <a:endParaRPr lang="es-CL" sz="1600" dirty="0"/>
          </a:p>
          <a:p>
            <a:pPr lvl="0"/>
            <a:r>
              <a:rPr lang="es-CL" sz="1600" dirty="0"/>
              <a:t>	- Programa de Perfeccionamiento Extraordinario</a:t>
            </a:r>
            <a:r>
              <a:rPr lang="es-CL" sz="1600"/>
              <a:t>: </a:t>
            </a:r>
            <a:r>
              <a:rPr lang="es-CL" sz="1600" smtClean="0"/>
              <a:t>6%</a:t>
            </a: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  <a:p>
            <a:pPr algn="just"/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9706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Mayo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90208"/>
            <a:ext cx="3982521" cy="2397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290208"/>
            <a:ext cx="3988046" cy="2397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73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Mayo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4005064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1733582"/>
              </p:ext>
            </p:extLst>
          </p:nvPr>
        </p:nvGraphicFramePr>
        <p:xfrm>
          <a:off x="467544" y="1988840"/>
          <a:ext cx="8140555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4" name="Hoja de cálculo" r:id="rId4" imgW="7410585" imgH="1971675" progId="Excel.Sheet.8">
                  <p:embed/>
                </p:oleObj>
              </mc:Choice>
              <mc:Fallback>
                <p:oleObj name="Hoja de cálculo" r:id="rId4" imgW="7410585" imgH="19716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988840"/>
                        <a:ext cx="8140555" cy="1971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Mayo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03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02028" y="327989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6150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9455263"/>
              </p:ext>
            </p:extLst>
          </p:nvPr>
        </p:nvGraphicFramePr>
        <p:xfrm>
          <a:off x="402028" y="1988840"/>
          <a:ext cx="8206071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8" name="Hoja de cálculo" r:id="rId5" imgW="7458143" imgH="1228725" progId="Excel.Sheet.8">
                  <p:embed/>
                </p:oleObj>
              </mc:Choice>
              <mc:Fallback>
                <p:oleObj name="Hoja de cálculo" r:id="rId5" imgW="7458143" imgH="122872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2028" y="1988840"/>
                        <a:ext cx="8206071" cy="1228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277584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Mayo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Programa 01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970615"/>
              </p:ext>
            </p:extLst>
          </p:nvPr>
        </p:nvGraphicFramePr>
        <p:xfrm>
          <a:off x="414337" y="1772816"/>
          <a:ext cx="8210798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5" name="Hoja de cálculo" r:id="rId4" imgW="7762943" imgH="942975" progId="Excel.Sheet.8">
                  <p:embed/>
                </p:oleObj>
              </mc:Choice>
              <mc:Fallback>
                <p:oleObj name="Hoja de cálculo" r:id="rId4" imgW="7762943" imgH="9429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7" y="1772816"/>
                        <a:ext cx="8210798" cy="942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291985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Mayo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02: Unidad de Apoyo a Tribunales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4787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2506069"/>
              </p:ext>
            </p:extLst>
          </p:nvPr>
        </p:nvGraphicFramePr>
        <p:xfrm>
          <a:off x="414336" y="1844824"/>
          <a:ext cx="8201487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2" name="Hoja de cálculo" r:id="rId4" imgW="7039043" imgH="980985" progId="Excel.Sheet.8">
                  <p:embed/>
                </p:oleObj>
              </mc:Choice>
              <mc:Fallback>
                <p:oleObj name="Hoja de cálculo" r:id="rId4" imgW="7039043" imgH="9809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6" y="1844824"/>
                        <a:ext cx="8201487" cy="981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820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1634</TotalTime>
  <Words>527</Words>
  <Application>Microsoft Office PowerPoint</Application>
  <PresentationFormat>Presentación en pantalla (4:3)</PresentationFormat>
  <Paragraphs>60</Paragraphs>
  <Slides>11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1_Tema de Office</vt:lpstr>
      <vt:lpstr>Tema de Office</vt:lpstr>
      <vt:lpstr>Imagen de mapa de bits</vt:lpstr>
      <vt:lpstr>Hoja de cálculo</vt:lpstr>
      <vt:lpstr>EJECUCIÓN PRESUPUESTARIA DE GASTOS ACUMULADA al mes de Mayo de 2017 Partida 03: PODER JUDICIAL</vt:lpstr>
      <vt:lpstr>Ejecución Presupuestaria de Gastos Acumulada al Mes de Mayo de 2017  Poder Judicial</vt:lpstr>
      <vt:lpstr>Ejecución Presupuestaria de Gastos Acumulada al Mes de Mayo de 2017  Poder Judicial</vt:lpstr>
      <vt:lpstr>Ejecución Presupuestaria de Gastos Acumulada al Mes de Mayo de 2017  Poder Judicial</vt:lpstr>
      <vt:lpstr>Ejecución Presupuestaria de Gastos Acumulada al Mes de Mayo de 2017  Poder Judicial</vt:lpstr>
      <vt:lpstr>Ejecución Presupuestaria de Gastos Acumulada al Mes de Mayo de 2017  Partida 03 Poder Judicial</vt:lpstr>
      <vt:lpstr>Ejecución Presupuestaria de Gastos Acumulada al Mes de Mayo de 2017  Partida 03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97</cp:revision>
  <cp:lastPrinted>2016-07-04T14:42:46Z</cp:lastPrinted>
  <dcterms:created xsi:type="dcterms:W3CDTF">2016-06-23T13:38:47Z</dcterms:created>
  <dcterms:modified xsi:type="dcterms:W3CDTF">2017-07-05T17:35:16Z</dcterms:modified>
</cp:coreProperties>
</file>