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24"/>
  </p:notesMasterIdLst>
  <p:handoutMasterIdLst>
    <p:handoutMasterId r:id="rId25"/>
  </p:handoutMasterIdLst>
  <p:sldIdLst>
    <p:sldId id="256" r:id="rId4"/>
    <p:sldId id="298" r:id="rId5"/>
    <p:sldId id="308" r:id="rId6"/>
    <p:sldId id="304" r:id="rId7"/>
    <p:sldId id="264" r:id="rId8"/>
    <p:sldId id="263" r:id="rId9"/>
    <p:sldId id="265" r:id="rId10"/>
    <p:sldId id="267" r:id="rId11"/>
    <p:sldId id="301" r:id="rId12"/>
    <p:sldId id="302" r:id="rId13"/>
    <p:sldId id="305" r:id="rId14"/>
    <p:sldId id="303" r:id="rId15"/>
    <p:sldId id="268" r:id="rId16"/>
    <p:sldId id="306" r:id="rId17"/>
    <p:sldId id="307" r:id="rId18"/>
    <p:sldId id="271" r:id="rId19"/>
    <p:sldId id="273" r:id="rId20"/>
    <p:sldId id="274" r:id="rId21"/>
    <p:sldId id="276" r:id="rId22"/>
    <p:sldId id="275" r:id="rId23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3250" autoAdjust="0"/>
  </p:normalViewPr>
  <p:slideViewPr>
    <p:cSldViewPr>
      <p:cViewPr varScale="1">
        <p:scale>
          <a:sx n="78" d="100"/>
          <a:sy n="78" d="100"/>
        </p:scale>
        <p:origin x="148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06-06-2017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888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156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180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838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5990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603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3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06-06-2017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186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2969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12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68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06-06-2017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06-06-2017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06-06-2017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06-06-2017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06-06-2017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5994196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0720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Marzo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50: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TESORO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4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28800"/>
            <a:ext cx="8210799" cy="474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25679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556793"/>
            <a:ext cx="8201488" cy="2700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313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2373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854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72816"/>
            <a:ext cx="8210799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596" y="379724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04: SERVICIO DE LA DEUDA PÚBLICA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86345" y="645333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 a Informes de ejecución presupuestaria mensual de DIPRES</a:t>
            </a:r>
            <a:endParaRPr lang="es-CL" sz="1050" dirty="0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412578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97231"/>
            <a:ext cx="8210799" cy="2007175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96" y="4490913"/>
            <a:ext cx="8210799" cy="186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05: APORTE FISCAL LIBRE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4999" y="1215891"/>
            <a:ext cx="8303135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459" y="666189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999" y="1558979"/>
            <a:ext cx="8210799" cy="510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05: APORTE FISCAL LIBRE</a:t>
            </a: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657624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1886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110" y="1700808"/>
            <a:ext cx="8212025" cy="295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06: FONDO DE RESERVA DE PENSIONES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33337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340768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2017 de Fondo FRP en millones de dólares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0252" y="1699568"/>
            <a:ext cx="3438965" cy="138345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3789040"/>
            <a:ext cx="8272464" cy="201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07: FONDO DE ESTABILIZACIÓN ECONÓMICA Y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marzo 2017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271562" y="3429000"/>
            <a:ext cx="822960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367" y="1843584"/>
            <a:ext cx="3394735" cy="136939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4003825"/>
            <a:ext cx="8210799" cy="2238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28711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08: FONDO PARA LA EDUCACIÓN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90094" y="404869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4100"/>
            <a:ext cx="8229600" cy="1563011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495" y="4504035"/>
            <a:ext cx="8183330" cy="1787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835" y="60956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09: FONDO DE APOYO REGIONAL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35" y="1724099"/>
            <a:ext cx="8183990" cy="4371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moneda nacional, </a:t>
            </a:r>
            <a:r>
              <a:rPr lang="es-CL" sz="1600" dirty="0"/>
              <a:t>la ejecución de la Partida Tesoro Público acumulada al mes de marzo, </a:t>
            </a:r>
            <a:r>
              <a:rPr lang="es-CL" sz="1600" b="1" dirty="0"/>
              <a:t>ascendió a 26,5% </a:t>
            </a:r>
            <a:r>
              <a:rPr lang="es-CL" sz="1600" dirty="0"/>
              <a:t>respecto del presupuesto vigente.  Dentro del presupuesto de ésta Partida, el 82% corresponde a Aporte Fiscal Libre.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consolidado, el presupuesto vigente considera modificaciones por </a:t>
            </a:r>
            <a:r>
              <a:rPr lang="es-CL" sz="1600" b="1" dirty="0"/>
              <a:t>$24.932 millones</a:t>
            </a:r>
            <a:r>
              <a:rPr lang="es-CL" sz="1600" dirty="0"/>
              <a:t>, incrementando el subtítulo 27 “aporte fiscal libre”, en $39.196 millones y el subtítulo 33 “transferencias de capital”, en $315 millones; mientras que el subtítulo 24 “transferencias corrientes” presenta reducciones por $64.157 millones</a:t>
            </a:r>
            <a:r>
              <a:rPr lang="es-CL" sz="1600" b="1" dirty="0"/>
              <a:t>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El </a:t>
            </a:r>
            <a:r>
              <a:rPr lang="es-CL" sz="1600" b="1" dirty="0">
                <a:solidFill>
                  <a:prstClr val="black"/>
                </a:solidFill>
              </a:rPr>
              <a:t>gasto de la Partida </a:t>
            </a:r>
            <a:r>
              <a:rPr lang="es-CL" sz="1600" dirty="0">
                <a:solidFill>
                  <a:prstClr val="black"/>
                </a:solidFill>
              </a:rPr>
              <a:t>en</a:t>
            </a:r>
            <a:r>
              <a:rPr lang="es-CL" sz="1600" b="1" dirty="0">
                <a:solidFill>
                  <a:prstClr val="black"/>
                </a:solidFill>
              </a:rPr>
              <a:t> dólares, al mes de marzo alcanzó un 220,4%, </a:t>
            </a:r>
            <a:r>
              <a:rPr lang="es-CL" sz="1600" dirty="0">
                <a:solidFill>
                  <a:prstClr val="black"/>
                </a:solidFill>
              </a:rPr>
              <a:t>respecto al presupuesto vigente.  Ello debido, fundamentalmente, a que los Subtítulo 30 “Adquisición de Activos Financieros”, presentó una ejecución de 367,3%.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</a:rPr>
              <a:t>Respecto a la ejecución de los Programas presupuestarios, en moneda nacional, se destacan lo siguiente: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9720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10: FONDO PARA DIAGNÓSTICOS Y TRATAMIENTOS DE ALTO COSTO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37657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diciembre 2016 del Fondo en millones de dólares (información trimestral)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2260602"/>
            <a:ext cx="3270225" cy="138044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5" y="4240220"/>
            <a:ext cx="8210799" cy="175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Subsidios</a:t>
            </a:r>
            <a:r>
              <a:rPr lang="es-CL" sz="1600" dirty="0">
                <a:solidFill>
                  <a:prstClr val="black"/>
                </a:solidFill>
              </a:rPr>
              <a:t>, con $254.266 millones ejecutados, equivalente a un 22,7%, donde las principales erogaciones correspondieron a transferencias por $113.159 millones para el “Fondo Único de Prestaciones Familiares y Subsidios de Cesantía”; $65.411 millones para el “Fondo Nacional de Subsidio Familiar”; $22.783 millones para el “Fondo Único de Prestaciones Familiares y Subsidios de Cesantía”; y, $17.130 millones para la “Bonificación por Inversiones de Riego y Drenaje Ley N°18.450”, que en conjunto representan el 86% de la ejecución.</a:t>
            </a:r>
            <a:r>
              <a:rPr lang="es-CL" sz="1600" b="1" dirty="0">
                <a:solidFill>
                  <a:prstClr val="black"/>
                </a:solidFill>
              </a:rPr>
              <a:t> 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/>
              <a:tabLst>
                <a:tab pos="722313" algn="l"/>
              </a:tabLst>
            </a:pPr>
            <a:r>
              <a:rPr lang="es-CL" sz="1600" b="1" dirty="0">
                <a:solidFill>
                  <a:prstClr val="black"/>
                </a:solidFill>
              </a:rPr>
              <a:t>Operaciones Complementarias</a:t>
            </a:r>
            <a:r>
              <a:rPr lang="es-CL" sz="1600" dirty="0">
                <a:solidFill>
                  <a:prstClr val="black"/>
                </a:solidFill>
              </a:rPr>
              <a:t>, presentó un 53,5% de ejecución, explicado por el nivel de erogación del subtítulo 30 “adquisición de activos financieros” (ítem compra de títulos y valores), que alcanza los $1.276.702 millones por sobre el presupuesto inicial y vigente de dicha asignación, representando a su vez el 68,5% del gasto total del programa, 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Servicio de la Deuda Pública</a:t>
            </a:r>
            <a:r>
              <a:rPr lang="es-CL" sz="1600" dirty="0"/>
              <a:t>, con un </a:t>
            </a:r>
            <a:r>
              <a:rPr lang="es-CL" sz="1600" b="1" dirty="0"/>
              <a:t>gasto de 43,6% en moneda nacional</a:t>
            </a:r>
            <a:r>
              <a:rPr lang="es-CL" sz="1600" dirty="0"/>
              <a:t>, explicado por la ejecución en “amortización deuda interna” que alcanza los $382.534 millones</a:t>
            </a:r>
            <a:r>
              <a:rPr lang="es-CL" sz="1600" dirty="0">
                <a:solidFill>
                  <a:prstClr val="black"/>
                </a:solidFill>
              </a:rPr>
              <a:t>. El presupuesto </a:t>
            </a:r>
            <a:r>
              <a:rPr lang="es-CL" sz="1600" b="1" dirty="0">
                <a:solidFill>
                  <a:prstClr val="black"/>
                </a:solidFill>
              </a:rPr>
              <a:t>en dólares </a:t>
            </a:r>
            <a:r>
              <a:rPr lang="es-CL" sz="1600" dirty="0">
                <a:solidFill>
                  <a:prstClr val="black"/>
                </a:solidFill>
              </a:rPr>
              <a:t>presenta un gasto de 39,4%,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3"/>
            </a:pPr>
            <a:r>
              <a:rPr lang="es-CL" sz="1600" b="1" dirty="0"/>
              <a:t>Aporte Fiscal Libre</a:t>
            </a:r>
            <a:r>
              <a:rPr lang="es-CL" sz="1600" dirty="0"/>
              <a:t>, presentó una ejecución de 22,5%, destacando las transferencias efectuadas al Ministerio de Desarrollo Social y al Ministerio de la Mujer y la Equidad de Género, con un 41,2% y 49% respectivamente,</a:t>
            </a:r>
          </a:p>
          <a:p>
            <a:pPr marL="695325" lvl="0" indent="-342900" algn="just">
              <a:spcBef>
                <a:spcPts val="600"/>
              </a:spcBef>
              <a:spcAft>
                <a:spcPts val="600"/>
              </a:spcAft>
              <a:buAutoNum type="alphaLcParenR"/>
              <a:tabLst>
                <a:tab pos="722313" algn="l"/>
              </a:tabLst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176733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El </a:t>
            </a:r>
            <a:r>
              <a:rPr lang="es-CL" sz="1600" b="1" dirty="0"/>
              <a:t>Fondo de Estabilidad Económica y Social (FEES) </a:t>
            </a:r>
            <a:r>
              <a:rPr lang="es-CL" sz="1600" dirty="0"/>
              <a:t>presenta un saldo de activos a marzo por </a:t>
            </a:r>
            <a:r>
              <a:rPr lang="es-CL" sz="1600" b="1" dirty="0"/>
              <a:t>US$14.070 millones</a:t>
            </a:r>
            <a:r>
              <a:rPr lang="es-CL" sz="1600" dirty="0"/>
              <a:t>, por su lado el </a:t>
            </a:r>
            <a:r>
              <a:rPr lang="es-CL" sz="1600" b="1" dirty="0"/>
              <a:t>Fondo de Reserva de Pensiones (FRP)</a:t>
            </a:r>
            <a:r>
              <a:rPr lang="es-CL" sz="1600" dirty="0"/>
              <a:t> acumula </a:t>
            </a:r>
            <a:r>
              <a:rPr lang="es-CL" sz="1600" b="1" dirty="0"/>
              <a:t>US$9.097 millones</a:t>
            </a:r>
            <a:r>
              <a:rPr lang="es-CL" sz="1600" dirty="0"/>
              <a:t>, mientras que el </a:t>
            </a:r>
            <a:r>
              <a:rPr lang="es-CL" sz="1600" b="1" dirty="0"/>
              <a:t>Fondo para Diagnóstico y Tratamiento de Alto Costo</a:t>
            </a:r>
            <a:r>
              <a:rPr lang="es-CL" sz="1600" dirty="0"/>
              <a:t> dispone de un saldo acumulado a diciembre de </a:t>
            </a:r>
            <a:r>
              <a:rPr lang="es-CL" sz="1600" b="1" dirty="0"/>
              <a:t>$150.302 millones</a:t>
            </a:r>
            <a:r>
              <a:rPr lang="es-CL" sz="1600" dirty="0"/>
              <a:t>, y</a:t>
            </a:r>
            <a:endParaRPr lang="es-CL" sz="1600" b="1" dirty="0"/>
          </a:p>
          <a:p>
            <a:pPr marL="61595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lphaLcParenR" startAt="5"/>
            </a:pPr>
            <a:r>
              <a:rPr lang="es-CL" sz="1600" dirty="0"/>
              <a:t>Para el </a:t>
            </a:r>
            <a:r>
              <a:rPr lang="es-CL" sz="1600" b="1" dirty="0"/>
              <a:t>Fondo para la Educación (FE) y</a:t>
            </a:r>
            <a:r>
              <a:rPr lang="es-CL" sz="1600" dirty="0"/>
              <a:t> </a:t>
            </a:r>
            <a:r>
              <a:rPr lang="es-CL" sz="1600" b="1" dirty="0"/>
              <a:t>Fondo de Apoyo Regional (FAR)</a:t>
            </a:r>
            <a:r>
              <a:rPr lang="es-CL" sz="1600" dirty="0"/>
              <a:t> no se entrega información respecto de los saldos acumulados y movimientos de recursos actualizado al mes de Marzo.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endParaRPr lang="es-CL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41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Tesoro Público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9999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25923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41977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749525"/>
            <a:ext cx="8210800" cy="2250454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" y="4562921"/>
            <a:ext cx="8190112" cy="168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Marzo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50, Resumen por Programa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357301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36100" y="38610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414337" y="594419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162" y="1700808"/>
            <a:ext cx="8179724" cy="187220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162" y="4226173"/>
            <a:ext cx="8179724" cy="167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0665" y="642835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02: SUBSIDIOS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28800"/>
            <a:ext cx="8210799" cy="4829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6345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4101"/>
            <a:ext cx="8201488" cy="461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085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Marzo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50, Capítulo 01, Programa 03: OPERACIONES COMPLEMENTARIAS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628801"/>
            <a:ext cx="8272464" cy="4747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3279</TotalTime>
  <Words>1167</Words>
  <Application>Microsoft Office PowerPoint</Application>
  <PresentationFormat>Presentación en pantalla (4:3)</PresentationFormat>
  <Paragraphs>99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2_Tema de Office</vt:lpstr>
      <vt:lpstr>Imagen de mapa de bits</vt:lpstr>
      <vt:lpstr>EJECUCIÓN PRESUPUESTARIA DE GASTOS ACUMULADA al mes de Marzo de 2017 Partida 50: TESORO PÚBLICO</vt:lpstr>
      <vt:lpstr>Ejecución Presupuestaria de Gastos Acumulada al mes de Marzo de 2017  Tesoro Público</vt:lpstr>
      <vt:lpstr>Ejecución Presupuestaria de Gastos Acumulada al mes de Marzo de 2017  Tesoro Público</vt:lpstr>
      <vt:lpstr>Ejecución Presupuestaria de Gastos Acumulada al mes de Marzo de 2017  Tesoro Público</vt:lpstr>
      <vt:lpstr>Ejecución Presupuestaria de Gastos Acumulada al mes de Marzo de 2017  Tesoro Público</vt:lpstr>
      <vt:lpstr>Ejecución Presupuestaria de Gastos Acumulada al mes de Marzo de 2017  Partida 50, Resumen por Programa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188</cp:revision>
  <cp:lastPrinted>2016-08-01T14:19:25Z</cp:lastPrinted>
  <dcterms:created xsi:type="dcterms:W3CDTF">2016-06-23T13:38:47Z</dcterms:created>
  <dcterms:modified xsi:type="dcterms:W3CDTF">2017-06-06T18:45:46Z</dcterms:modified>
</cp:coreProperties>
</file>