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marzo, el Servicio Electoral registró una ejecución que ascendió a </a:t>
            </a:r>
            <a:r>
              <a:rPr lang="es-CL" sz="1600" b="1" dirty="0"/>
              <a:t>$1.752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3,2%</a:t>
            </a:r>
            <a:r>
              <a:rPr lang="es-CL" sz="1600" dirty="0"/>
              <a:t> respecto de la ley inicial, dicha ejecución es mayor en 0,4 puntos porcentuales a la registrada a igual mes del año 2016.  Con ello, la ejecución acumulada a marzo de 2017 ascendió a </a:t>
            </a:r>
            <a:r>
              <a:rPr lang="es-CL" sz="1600" b="1" dirty="0"/>
              <a:t>$3.850 millones</a:t>
            </a:r>
            <a:r>
              <a:rPr lang="es-CL" sz="1600" dirty="0"/>
              <a:t>, equivalente a un </a:t>
            </a:r>
            <a:r>
              <a:rPr lang="es-CL" sz="1600" b="1" dirty="0"/>
              <a:t>7%</a:t>
            </a:r>
            <a:r>
              <a:rPr lang="es-CL" sz="1600" dirty="0"/>
              <a:t> del presupuesto inicial y de un 6,7%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71%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marzo alcanzó un nivel de ejecución de </a:t>
            </a:r>
            <a:r>
              <a:rPr lang="es-CL" sz="1600" b="1" dirty="0"/>
              <a:t>1,2%</a:t>
            </a:r>
            <a:r>
              <a:rPr lang="es-CL" sz="1600" dirty="0"/>
              <a:t>, explicado principalmente por la temporalidad en que se ejecutan dichos recursos.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programas, </a:t>
            </a:r>
            <a:r>
              <a:rPr lang="es-CL" sz="1600" b="1" dirty="0"/>
              <a:t>Elecciones Municipales </a:t>
            </a:r>
            <a:r>
              <a:rPr lang="es-CL" sz="1600" dirty="0"/>
              <a:t>presentó el mayor </a:t>
            </a:r>
            <a:r>
              <a:rPr lang="es-CL" sz="1600" b="1" dirty="0"/>
              <a:t>avance con un 52,3%</a:t>
            </a:r>
            <a:r>
              <a:rPr lang="es-CL" sz="1600" dirty="0"/>
              <a:t>, destacando el nivel de ejecución del subtítulo 22 “bienes y servicios de consumo” que registra un avance del 80,9%.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adquisición de activos no financieros</a:t>
            </a:r>
            <a:r>
              <a:rPr lang="es-CL" sz="1600" dirty="0"/>
              <a:t> con un gasto de 0,6%, mientras que el mayor nivel de ejecución se registra en</a:t>
            </a:r>
            <a:r>
              <a:rPr lang="es-CL" sz="1600" b="1" dirty="0"/>
              <a:t> gastos en personal, con un 17,4%</a:t>
            </a:r>
            <a:r>
              <a:rPr lang="es-CL" sz="1600" dirty="0"/>
              <a:t>, que a su vez representa el 26% de los recursos contemplados en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29969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0"/>
            <a:ext cx="8201486" cy="127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16323"/>
            <a:ext cx="3998454" cy="244827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9811" y="1916322"/>
            <a:ext cx="4008246" cy="24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293064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31896"/>
            <a:ext cx="8210799" cy="119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8433" y="442160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030055"/>
            <a:ext cx="8210799" cy="239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87235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29600" cy="95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9455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01488" cy="100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446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Marzo de 2017 Partida 28: SERVICIO ELECTORAL</vt:lpstr>
      <vt:lpstr>Ejecución Presupuestaria de Gastos Acumulada al mes de Marzo de 2017  Servicio Electoral</vt:lpstr>
      <vt:lpstr>Ejecución Presupuestaria de Gastos Acumulada al mes de Marzo de 2017  Servicio Electoral</vt:lpstr>
      <vt:lpstr>Ejecución Presupuestaria de Gastos Acumulada al mes de Marzo de 2017  Servicio Electoral</vt:lpstr>
      <vt:lpstr>Ejecución Presupuestaria de Gastos Acumulada al mes de Marzo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145</cp:revision>
  <cp:lastPrinted>2016-10-11T11:56:42Z</cp:lastPrinted>
  <dcterms:created xsi:type="dcterms:W3CDTF">2016-06-23T13:38:47Z</dcterms:created>
  <dcterms:modified xsi:type="dcterms:W3CDTF">2017-05-31T18:35:59Z</dcterms:modified>
</cp:coreProperties>
</file>