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19"/>
  </p:notes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09-06-2017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4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593684622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75685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6304134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94640534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159520186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434457631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9920591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8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0.emf"/><Relationship Id="rId4" Type="http://schemas.openxmlformats.org/officeDocument/2006/relationships/oleObject" Target="../embeddings/Hoja_de_c_lculo_de_Microsoft_Excel_97-20039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emf"/><Relationship Id="rId4" Type="http://schemas.openxmlformats.org/officeDocument/2006/relationships/oleObject" Target="../embeddings/Hoja_de_c_lculo_de_Microsoft_Excel_97-2003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emf"/><Relationship Id="rId5" Type="http://schemas.openxmlformats.org/officeDocument/2006/relationships/oleObject" Target="../embeddings/Hoja_de_c_lculo_de_Microsoft_Excel_97-20032.xls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4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5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6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7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MARZO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ENERGÍA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prstClr val="black"/>
                </a:solidFill>
              </a:rPr>
              <a:t>Valparaíso, </a:t>
            </a:r>
            <a:r>
              <a:rPr lang="es-CL" b="1" dirty="0" smtClean="0">
                <a:solidFill>
                  <a:prstClr val="black"/>
                </a:solidFill>
              </a:rPr>
              <a:t>mayo 2017</a:t>
            </a:r>
            <a:endParaRPr lang="es-CL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12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51895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40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085184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Marzo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CHILENA DE ENERGÍA NUCLEAR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466633"/>
              </p:ext>
            </p:extLst>
          </p:nvPr>
        </p:nvGraphicFramePr>
        <p:xfrm>
          <a:off x="539553" y="1700808"/>
          <a:ext cx="7920880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Hoja de cálculo" r:id="rId4" imgW="7858057" imgH="3371850" progId="Excel.Sheet.8">
                  <p:embed/>
                </p:oleObj>
              </mc:Choice>
              <mc:Fallback>
                <p:oleObj name="Hoja de cálculo" r:id="rId4" imgW="7858057" imgH="33718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3" y="1700808"/>
                        <a:ext cx="7920880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750" y="4413745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Marzo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04,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SUPERINTENDENCIA DE ELECTRICIDAD Y COMBUSTIBLES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325209"/>
              </p:ext>
            </p:extLst>
          </p:nvPr>
        </p:nvGraphicFramePr>
        <p:xfrm>
          <a:off x="539553" y="1916832"/>
          <a:ext cx="7920880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Hoja de cálculo" r:id="rId4" imgW="7858057" imgH="2457450" progId="Excel.Sheet.8">
                  <p:embed/>
                </p:oleObj>
              </mc:Choice>
              <mc:Fallback>
                <p:oleObj name="Hoja de cálculo" r:id="rId4" imgW="7858057" imgH="24574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3" y="1916832"/>
                        <a:ext cx="7920880" cy="245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Marzo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del Ministerio,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al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Marzo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$43.216 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27%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En la </a:t>
            </a:r>
            <a:r>
              <a:rPr lang="es-CL" sz="1600" b="1" dirty="0" smtClean="0">
                <a:solidFill>
                  <a:prstClr val="black"/>
                </a:solidFill>
              </a:rPr>
              <a:t>Subsecretaría de Energía </a:t>
            </a:r>
            <a:r>
              <a:rPr lang="es-CL" sz="1600" dirty="0" smtClean="0">
                <a:solidFill>
                  <a:prstClr val="black"/>
                </a:solidFill>
              </a:rPr>
              <a:t>se observó que </a:t>
            </a:r>
            <a:r>
              <a:rPr lang="es-CL" sz="1600" dirty="0">
                <a:solidFill>
                  <a:prstClr val="black"/>
                </a:solidFill>
              </a:rPr>
              <a:t>la asignación “Prospectiva y Política Energética y Desarrollo </a:t>
            </a:r>
            <a:r>
              <a:rPr lang="es-CL" sz="1600" dirty="0" smtClean="0">
                <a:solidFill>
                  <a:prstClr val="black"/>
                </a:solidFill>
              </a:rPr>
              <a:t>Sustentable”, presentó un 76% de gasto, con $361  millones y un aumento de recursos de $22 millones. La transferencia a la Empresa Nacional de Petróleo ejecutó sus recursos en un 10%.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El Programa Apoyo al Desarrollo de Energías Renovables No Convencionales, con recursos aprobados por $6.805 millones, ejecutó a Marzo, un 64% de sus recursos, que se explica principalmente por la transferencia consolidable a la Corporación de Fomento de la Producción por $1.641 millones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La Aplicación </a:t>
            </a:r>
            <a:r>
              <a:rPr lang="es-CL" sz="1600" dirty="0">
                <a:solidFill>
                  <a:prstClr val="black"/>
                </a:solidFill>
              </a:rPr>
              <a:t>Programa Energización Rural y </a:t>
            </a:r>
            <a:r>
              <a:rPr lang="es-CL" sz="1600" dirty="0" smtClean="0">
                <a:solidFill>
                  <a:prstClr val="black"/>
                </a:solidFill>
              </a:rPr>
              <a:t>Social presentó un avance presupuestario de un 4%, totalizando un gasto de $55 millones. </a:t>
            </a:r>
            <a:r>
              <a:rPr lang="es-CL" sz="1600" dirty="0">
                <a:solidFill>
                  <a:prstClr val="black"/>
                </a:solidFill>
              </a:rPr>
              <a:t>La Aplicación Plan de Acción de Eficiencia </a:t>
            </a:r>
            <a:r>
              <a:rPr lang="es-CL" sz="1600" dirty="0" smtClean="0">
                <a:solidFill>
                  <a:prstClr val="black"/>
                </a:solidFill>
              </a:rPr>
              <a:t>Energética, con recursos aprobados por $13.380 millones, desembolsó recursos por $3.429 millones (25% de ejecución).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Las Iniciativas de Inversión de la Comisión Chilena de Energía Nuclear, con recursos disponibles por $200 millones, no presentaron ejecución presupuestaria a Marzo de 2017</a:t>
            </a:r>
            <a:endParaRPr lang="es-CL" sz="16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Marzo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077072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72323"/>
              </p:ext>
            </p:extLst>
          </p:nvPr>
        </p:nvGraphicFramePr>
        <p:xfrm>
          <a:off x="539552" y="1700808"/>
          <a:ext cx="7920880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Hoja de cálculo" r:id="rId4" imgW="7410585" imgH="2276565" progId="Excel.Sheet.8">
                  <p:embed/>
                </p:oleObj>
              </mc:Choice>
              <mc:Fallback>
                <p:oleObj name="Hoja de cálculo" r:id="rId4" imgW="7410585" imgH="22765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700808"/>
                        <a:ext cx="7920880" cy="227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Marzo de 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24,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3567931"/>
            <a:ext cx="67901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613767"/>
              </p:ext>
            </p:extLst>
          </p:nvPr>
        </p:nvGraphicFramePr>
        <p:xfrm>
          <a:off x="539553" y="1844824"/>
          <a:ext cx="8064896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Hoja de cálculo" r:id="rId5" imgW="8886757" imgH="1685925" progId="Excel.Sheet.8">
                  <p:embed/>
                </p:oleObj>
              </mc:Choice>
              <mc:Fallback>
                <p:oleObj name="Hoja de cálculo" r:id="rId5" imgW="8886757" imgH="16859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3" y="1844824"/>
                        <a:ext cx="8064896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800179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Marzo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01: SUBSECRETARÍA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221775"/>
            <a:ext cx="7328935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281218"/>
              </p:ext>
            </p:extLst>
          </p:nvPr>
        </p:nvGraphicFramePr>
        <p:xfrm>
          <a:off x="539552" y="1589881"/>
          <a:ext cx="7992887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Hoja de cálculo" r:id="rId4" imgW="7762943" imgH="4143375" progId="Excel.Sheet.8">
                  <p:embed/>
                </p:oleObj>
              </mc:Choice>
              <mc:Fallback>
                <p:oleObj name="Hoja de cálculo" r:id="rId4" imgW="7762943" imgH="4143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589881"/>
                        <a:ext cx="7992887" cy="414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669642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Marzo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03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APOYO AL DESARROLLO DE ENERGÍAS RENOVABLES NO CONVENCIONALES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 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000445"/>
              </p:ext>
            </p:extLst>
          </p:nvPr>
        </p:nvGraphicFramePr>
        <p:xfrm>
          <a:off x="611560" y="1988840"/>
          <a:ext cx="7776864" cy="380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Hoja de cálculo" r:id="rId4" imgW="7562985" imgH="3800475" progId="Excel.Sheet.8">
                  <p:embed/>
                </p:oleObj>
              </mc:Choice>
              <mc:Fallback>
                <p:oleObj name="Hoja de cálculo" r:id="rId4" imgW="7562985" imgH="38004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1988840"/>
                        <a:ext cx="7776864" cy="3800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360019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Marzo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04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PROGRAMA ENERGIZACIÓN RURAL Y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393163"/>
              </p:ext>
            </p:extLst>
          </p:nvPr>
        </p:nvGraphicFramePr>
        <p:xfrm>
          <a:off x="467545" y="1700808"/>
          <a:ext cx="7992888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Hoja de cálculo" r:id="rId4" imgW="8020185" imgH="2619465" progId="Excel.Sheet.8">
                  <p:embed/>
                </p:oleObj>
              </mc:Choice>
              <mc:Fallback>
                <p:oleObj name="Hoja de cálculo" r:id="rId4" imgW="8020185" imgH="2619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5" y="1700808"/>
                        <a:ext cx="7992888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Marzo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PLAN DE ACCIÓN DE EFICIENCIA ENERGÉTICA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879519"/>
              </p:ext>
            </p:extLst>
          </p:nvPr>
        </p:nvGraphicFramePr>
        <p:xfrm>
          <a:off x="539553" y="1616174"/>
          <a:ext cx="7920880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Hoja de cálculo" r:id="rId4" imgW="7858057" imgH="3829050" progId="Excel.Sheet.8">
                  <p:embed/>
                </p:oleObj>
              </mc:Choice>
              <mc:Fallback>
                <p:oleObj name="Hoja de cálculo" r:id="rId4" imgW="7858057" imgH="38290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3" y="1616174"/>
                        <a:ext cx="7920880" cy="382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077072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072" y="69269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Marzo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NACIONAL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254969"/>
              </p:ext>
            </p:extLst>
          </p:nvPr>
        </p:nvGraphicFramePr>
        <p:xfrm>
          <a:off x="539553" y="1844824"/>
          <a:ext cx="7920880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Hoja de cálculo" r:id="rId4" imgW="7858057" imgH="2152560" progId="Excel.Sheet.8">
                  <p:embed/>
                </p:oleObj>
              </mc:Choice>
              <mc:Fallback>
                <p:oleObj name="Hoja de cálculo" r:id="rId4" imgW="7858057" imgH="21525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3" y="1844824"/>
                        <a:ext cx="7920880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535</Words>
  <Application>Microsoft Office PowerPoint</Application>
  <PresentationFormat>Presentación en pantalla (4:3)</PresentationFormat>
  <Paragraphs>51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Imagen de mapa de bits</vt:lpstr>
      <vt:lpstr>Hoja de cálculo</vt:lpstr>
      <vt:lpstr>EJECUCIÓN PRESUPUESTARIA DE GASTOS ACUMULADA AL MES DE MARZO DE 2017 PARTIDA 24: MINISTERIO DE ENERGÍA</vt:lpstr>
      <vt:lpstr>Ejecución Presupuestaria de Gastos Acumulada al Mes de Marzo de 2017  Ministerio de Energía</vt:lpstr>
      <vt:lpstr>Ejecución Presupuestaria de Gastos Acumulada al Mes de Marzo de 2017  Partida 24 Ministerio de Energía</vt:lpstr>
      <vt:lpstr>Ejecución Presupuestaria de Gastos Acumulada al Mes de Marzo de 2017  Partida 24,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EDIAZ</cp:lastModifiedBy>
  <cp:revision>26</cp:revision>
  <cp:lastPrinted>2016-08-01T15:51:15Z</cp:lastPrinted>
  <dcterms:created xsi:type="dcterms:W3CDTF">2016-08-01T15:22:37Z</dcterms:created>
  <dcterms:modified xsi:type="dcterms:W3CDTF">2017-06-09T13:41:45Z</dcterms:modified>
</cp:coreProperties>
</file>