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9"/>
  </p:notesMasterIdLst>
  <p:handoutMasterIdLst>
    <p:handoutMasterId r:id="rId10"/>
  </p:handoutMasterIdLst>
  <p:sldIdLst>
    <p:sldId id="256" r:id="rId4"/>
    <p:sldId id="298" r:id="rId5"/>
    <p:sldId id="299" r:id="rId6"/>
    <p:sldId id="300" r:id="rId7"/>
    <p:sldId id="264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IAZ.SENADO\Desktop\2017\Ministerio%20P&#250;blico\Ministerio%20P&#250;blico%20-%20monitoreo%20mensual%202017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IAZ.SENADO\Desktop\2017\Ministerio%20P&#250;blico\Ministerio%20P&#250;blico%20-%20monitoreo%20mensual%202017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n-US" sz="1800" b="1" i="0" baseline="0">
                <a:effectLst/>
              </a:rPr>
              <a:t>% Gasto Acumulado a Marzo respecto a la Ley Inicial</a:t>
            </a:r>
            <a:endParaRPr lang="es-CL">
              <a:effectLst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'P. 23 Ministerio Público (1)'!$E$33</c:f>
              <c:strCache>
                <c:ptCount val="1"/>
                <c:pt idx="0">
                  <c:v>GASTOS</c:v>
                </c:pt>
              </c:strCache>
            </c:strRef>
          </c:tx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'P. 23 Ministerio Público (1)'!$F$32:$H$32</c:f>
              <c:strCache>
                <c:ptCount val="3"/>
                <c:pt idx="0">
                  <c:v>Ejecución Enero</c:v>
                </c:pt>
                <c:pt idx="1">
                  <c:v>Ejecución Febrero</c:v>
                </c:pt>
                <c:pt idx="2">
                  <c:v>Ejecución Marzo</c:v>
                </c:pt>
              </c:strCache>
            </c:strRef>
          </c:cat>
          <c:val>
            <c:numRef>
              <c:f>'P. 23 Ministerio Público (1)'!$F$33:$H$33</c:f>
              <c:numCache>
                <c:formatCode>0.0%</c:formatCode>
                <c:ptCount val="3"/>
                <c:pt idx="0">
                  <c:v>6.4929493477163411E-2</c:v>
                </c:pt>
                <c:pt idx="1">
                  <c:v>0.13792800737762617</c:v>
                </c:pt>
                <c:pt idx="2" formatCode="0%">
                  <c:v>0.29219736276050512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854848"/>
        <c:axId val="78150976"/>
      </c:lineChart>
      <c:catAx>
        <c:axId val="115854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150976"/>
        <c:crosses val="autoZero"/>
        <c:auto val="1"/>
        <c:lblAlgn val="ctr"/>
        <c:lblOffset val="100"/>
        <c:noMultiLvlLbl val="0"/>
      </c:catAx>
      <c:valAx>
        <c:axId val="7815097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15854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n-US" sz="1800" b="1" i="0" baseline="0">
                <a:effectLst/>
              </a:rPr>
              <a:t>% Gasto Mensual respecto a la Ley Inicial</a:t>
            </a:r>
            <a:endParaRPr lang="es-CL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'P. 23 Ministerio Público (1)'!$E$37</c:f>
              <c:strCache>
                <c:ptCount val="1"/>
                <c:pt idx="0">
                  <c:v>GASTOS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'P. 23 Ministerio Público (1)'!$F$36:$H$36</c:f>
              <c:strCache>
                <c:ptCount val="3"/>
                <c:pt idx="0">
                  <c:v>Ejecución Enero</c:v>
                </c:pt>
                <c:pt idx="1">
                  <c:v>Ejecución Febrero</c:v>
                </c:pt>
                <c:pt idx="2">
                  <c:v>Ejecución Marzo</c:v>
                </c:pt>
              </c:strCache>
            </c:strRef>
          </c:cat>
          <c:val>
            <c:numRef>
              <c:f>'P. 23 Ministerio Público (1)'!$F$37:$H$37</c:f>
              <c:numCache>
                <c:formatCode>0.0%</c:formatCode>
                <c:ptCount val="3"/>
                <c:pt idx="0">
                  <c:v>6.4929493477163411E-2</c:v>
                </c:pt>
                <c:pt idx="1">
                  <c:v>7.2998513900462747E-2</c:v>
                </c:pt>
                <c:pt idx="2">
                  <c:v>0.15426935538287895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543872"/>
        <c:axId val="118384320"/>
      </c:barChart>
      <c:catAx>
        <c:axId val="118543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8384320"/>
        <c:crosses val="autoZero"/>
        <c:auto val="1"/>
        <c:lblAlgn val="ctr"/>
        <c:lblOffset val="100"/>
        <c:noMultiLvlLbl val="0"/>
      </c:catAx>
      <c:valAx>
        <c:axId val="11838432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185438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834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314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201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0570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0432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4126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54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8484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5866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8444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746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613628211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8636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emf"/><Relationship Id="rId4" Type="http://schemas.openxmlformats.org/officeDocument/2006/relationships/oleObject" Target="../embeddings/Hoja_de_c_lculo_de_Microsoft_Excel_97-2003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Marzo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Marzo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</a:t>
            </a:r>
            <a:r>
              <a:rPr lang="es-CL" sz="1600" dirty="0" smtClean="0">
                <a:latin typeface="+mn-lt"/>
              </a:rPr>
              <a:t>marzo </a:t>
            </a:r>
            <a:r>
              <a:rPr lang="es-CL" sz="1600" dirty="0" smtClean="0">
                <a:latin typeface="+mn-lt"/>
              </a:rPr>
              <a:t>de 2017, </a:t>
            </a:r>
            <a:r>
              <a:rPr lang="es-CL" sz="1600" dirty="0">
                <a:latin typeface="+mn-lt"/>
              </a:rPr>
              <a:t>el Ministerio Público presentó recursos </a:t>
            </a:r>
            <a:r>
              <a:rPr lang="es-CL" sz="1600" dirty="0" smtClean="0">
                <a:latin typeface="+mn-lt"/>
              </a:rPr>
              <a:t>vigentes por $180.096 </a:t>
            </a:r>
            <a:r>
              <a:rPr lang="es-CL" sz="1600" dirty="0">
                <a:latin typeface="+mn-lt"/>
              </a:rPr>
              <a:t>millones. Entre sus prioridades, </a:t>
            </a:r>
            <a:r>
              <a:rPr lang="es-CL" sz="1600" dirty="0" smtClean="0">
                <a:latin typeface="+mn-lt"/>
              </a:rPr>
              <a:t>se </a:t>
            </a:r>
            <a:r>
              <a:rPr lang="es-CL" sz="1600" dirty="0">
                <a:latin typeface="+mn-lt"/>
              </a:rPr>
              <a:t>da cuenta de los recursos necesarios para el funcionamiento </a:t>
            </a:r>
            <a:r>
              <a:rPr lang="es-CL" sz="1600" dirty="0" smtClean="0">
                <a:latin typeface="+mn-lt"/>
              </a:rPr>
              <a:t>de la  </a:t>
            </a:r>
            <a:r>
              <a:rPr lang="es-CL" sz="1600" dirty="0">
                <a:latin typeface="+mn-lt"/>
              </a:rPr>
              <a:t>Fiscalía Nacional, 18 Fiscalías Regionales, 136 Fiscalías Locales y 11 Oficinas </a:t>
            </a:r>
            <a:r>
              <a:rPr lang="es-CL" sz="1600" dirty="0" smtClean="0">
                <a:latin typeface="+mn-lt"/>
              </a:rPr>
              <a:t>de Atención </a:t>
            </a:r>
            <a:r>
              <a:rPr lang="es-CL" sz="1600" dirty="0">
                <a:latin typeface="+mn-lt"/>
              </a:rPr>
              <a:t>de Público (en total son 166 dependencias a lo largo del país). Además, se </a:t>
            </a:r>
            <a:r>
              <a:rPr lang="es-CL" sz="1600" dirty="0" smtClean="0">
                <a:latin typeface="+mn-lt"/>
              </a:rPr>
              <a:t>financia una </a:t>
            </a:r>
            <a:r>
              <a:rPr lang="es-CL" sz="1600" dirty="0">
                <a:latin typeface="+mn-lt"/>
              </a:rPr>
              <a:t>dotación de 3.787 personas (666 fiscales y 3.121 funcionarios</a:t>
            </a:r>
            <a:r>
              <a:rPr lang="es-CL" sz="1600" dirty="0" smtClean="0">
                <a:latin typeface="+mn-lt"/>
              </a:rPr>
              <a:t>). La ejecución a Marzo evidenció un 29%.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 smtClean="0"/>
              <a:t>Iniciativas </a:t>
            </a:r>
            <a:r>
              <a:rPr lang="es-ES" sz="1600" b="1" dirty="0"/>
              <a:t>de </a:t>
            </a:r>
            <a:r>
              <a:rPr lang="es-ES" sz="1600" b="1" dirty="0" smtClean="0"/>
              <a:t>inversión</a:t>
            </a:r>
            <a:r>
              <a:rPr lang="es-ES" sz="1600" dirty="0" smtClean="0"/>
              <a:t>, con </a:t>
            </a:r>
            <a:r>
              <a:rPr lang="es-CL" sz="1600" dirty="0" smtClean="0"/>
              <a:t>28 proyectos </a:t>
            </a:r>
            <a:r>
              <a:rPr lang="es-CL" sz="1600" dirty="0"/>
              <a:t>de arrastre del servicio (18 en etapa de ejecución y 10 </a:t>
            </a:r>
            <a:r>
              <a:rPr lang="es-CL" sz="1600" dirty="0" smtClean="0"/>
              <a:t>en etapa </a:t>
            </a:r>
            <a:r>
              <a:rPr lang="es-CL" sz="1600" dirty="0"/>
              <a:t>de diseño</a:t>
            </a:r>
            <a:r>
              <a:rPr lang="es-CL" sz="1600" dirty="0" smtClean="0"/>
              <a:t>),</a:t>
            </a:r>
            <a:r>
              <a:rPr lang="es-ES" sz="1600" b="1" dirty="0" smtClean="0"/>
              <a:t> </a:t>
            </a:r>
            <a:r>
              <a:rPr lang="es-ES" sz="1600" dirty="0" smtClean="0"/>
              <a:t>presentaron desembolsos por $3.473 millones, que significaron una ejecución de 24%.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que contiene recursos para financiar estudios de postgrado para fiscales </a:t>
            </a:r>
            <a:r>
              <a:rPr lang="es-CL" sz="1600" dirty="0" smtClean="0"/>
              <a:t>y funcionarios </a:t>
            </a:r>
            <a:r>
              <a:rPr lang="es-CL" sz="1600" dirty="0"/>
              <a:t>del Ministerio Público, sobre todo en materias de persecución penal y </a:t>
            </a:r>
            <a:r>
              <a:rPr lang="es-CL" sz="1600" dirty="0" smtClean="0"/>
              <a:t>economía de </a:t>
            </a:r>
            <a:r>
              <a:rPr lang="es-CL" sz="1600" dirty="0"/>
              <a:t>la </a:t>
            </a:r>
            <a:r>
              <a:rPr lang="es-CL" sz="1600" dirty="0" smtClean="0"/>
              <a:t>justicia, </a:t>
            </a:r>
            <a:r>
              <a:rPr lang="es-ES" sz="1600" dirty="0"/>
              <a:t>no se observaron desembolsos</a:t>
            </a:r>
            <a:r>
              <a:rPr lang="es-ES" sz="1600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 smtClean="0"/>
              <a:t>Respecto a la deuda flotante, con un presupuesto vigente de $0, se observa un gasto de $763 millones.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 smtClean="0">
                <a:latin typeface="+mn-lt"/>
              </a:rPr>
              <a:t>En relación con la transferencia al Ministerio de Justicia</a:t>
            </a:r>
            <a:r>
              <a:rPr lang="es-ES" sz="1600" dirty="0">
                <a:latin typeface="+mn-lt"/>
              </a:rPr>
              <a:t>, relativa </a:t>
            </a:r>
            <a:r>
              <a:rPr lang="es-ES" sz="1600" dirty="0" smtClean="0">
                <a:latin typeface="+mn-lt"/>
              </a:rPr>
              <a:t>al Programa </a:t>
            </a:r>
            <a:r>
              <a:rPr lang="es-ES" sz="1600" dirty="0">
                <a:latin typeface="+mn-lt"/>
              </a:rPr>
              <a:t>de Concesiones Ministerio de </a:t>
            </a:r>
            <a:r>
              <a:rPr lang="es-ES" sz="1600" dirty="0" smtClean="0">
                <a:latin typeface="+mn-lt"/>
              </a:rPr>
              <a:t>Justicia (por $783 millones), a marzo de 2017 no se han producido desembolsos</a:t>
            </a: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Marzo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  <p:graphicFrame>
        <p:nvGraphicFramePr>
          <p:cNvPr id="11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4710154"/>
              </p:ext>
            </p:extLst>
          </p:nvPr>
        </p:nvGraphicFramePr>
        <p:xfrm>
          <a:off x="1773848" y="2239144"/>
          <a:ext cx="5454352" cy="3315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17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Marzo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7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0742005"/>
              </p:ext>
            </p:extLst>
          </p:nvPr>
        </p:nvGraphicFramePr>
        <p:xfrm>
          <a:off x="1737844" y="2204864"/>
          <a:ext cx="5526360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983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Marzo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23 Ministerio 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638132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322126"/>
              </p:ext>
            </p:extLst>
          </p:nvPr>
        </p:nvGraphicFramePr>
        <p:xfrm>
          <a:off x="539552" y="1726654"/>
          <a:ext cx="7920880" cy="443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Hoja de cálculo" r:id="rId4" imgW="7515157" imgH="4438560" progId="Excel.Sheet.8">
                  <p:embed/>
                </p:oleObj>
              </mc:Choice>
              <mc:Fallback>
                <p:oleObj name="Hoja de cálculo" r:id="rId4" imgW="7515157" imgH="44385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726654"/>
                        <a:ext cx="7920880" cy="443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1503</TotalTime>
  <Words>331</Words>
  <Application>Microsoft Office PowerPoint</Application>
  <PresentationFormat>Presentación en pantalla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1_Tema de Office</vt:lpstr>
      <vt:lpstr>Tema de Office</vt:lpstr>
      <vt:lpstr>2_Tema de Office</vt:lpstr>
      <vt:lpstr>Imagen de mapa de bits</vt:lpstr>
      <vt:lpstr>Hoja de cálculo</vt:lpstr>
      <vt:lpstr>EJECUCIÓN PRESUPUESTARIA DE GASTOS ACUMULADA al mes de Marzo de 2017 Partida 23: MINISTERIO PÚBLICO</vt:lpstr>
      <vt:lpstr>Ejecución Presupuestaria de Gastos Acumulada al Mes de Marzo de 2017  Ministerio Público</vt:lpstr>
      <vt:lpstr>Ejecución Presupuestaria de Gastos Acumulada al Mes de Marzo de 2017  Ministerio Público</vt:lpstr>
      <vt:lpstr>Ejecución Presupuestaria de Gastos Acumulada al Mes de Marzo de 2017  Ministerio Público</vt:lpstr>
      <vt:lpstr>Ejecución Presupuestaria de Gastos Acumulada al Mes de Marzo de 2017  Partida 23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81</cp:revision>
  <cp:lastPrinted>2016-07-04T14:42:46Z</cp:lastPrinted>
  <dcterms:created xsi:type="dcterms:W3CDTF">2016-06-23T13:38:47Z</dcterms:created>
  <dcterms:modified xsi:type="dcterms:W3CDTF">2017-06-09T13:28:47Z</dcterms:modified>
</cp:coreProperties>
</file>