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264" r:id="rId5"/>
    <p:sldId id="263" r:id="rId6"/>
    <p:sldId id="265" r:id="rId7"/>
    <p:sldId id="267" r:id="rId8"/>
    <p:sldId id="268" r:id="rId9"/>
    <p:sldId id="271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05-05-2017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Marzo</a:t>
            </a:r>
            <a:r>
              <a:rPr lang="es-CL" sz="2400" b="1" dirty="0" smtClean="0">
                <a:latin typeface="+mn-lt"/>
              </a:rPr>
              <a:t> </a:t>
            </a:r>
            <a:r>
              <a:rPr lang="es-CL" sz="2400" b="1" dirty="0" smtClean="0">
                <a:latin typeface="+mn-lt"/>
              </a:rPr>
              <a:t>de </a:t>
            </a:r>
            <a:r>
              <a:rPr lang="es-CL" sz="2400" b="1" dirty="0" smtClean="0">
                <a:latin typeface="+mn-lt"/>
              </a:rPr>
              <a:t>2017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22: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SECRETARÍA DE LA PRESIDENCIA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Al </a:t>
            </a:r>
            <a:r>
              <a:rPr lang="es-CL" sz="1600" dirty="0"/>
              <a:t>mes de </a:t>
            </a:r>
            <a:r>
              <a:rPr lang="es-CL" sz="1600" dirty="0" smtClean="0"/>
              <a:t>marzo, </a:t>
            </a:r>
            <a:r>
              <a:rPr lang="es-CL" sz="1600" dirty="0" smtClean="0"/>
              <a:t>el Ministerio presentó </a:t>
            </a:r>
            <a:r>
              <a:rPr lang="es-CL" sz="1600" dirty="0" smtClean="0"/>
              <a:t>una </a:t>
            </a:r>
            <a:r>
              <a:rPr lang="es-CL" sz="1600" dirty="0" smtClean="0"/>
              <a:t>ejecución que ascendió </a:t>
            </a:r>
            <a:r>
              <a:rPr lang="es-CL" sz="1600" dirty="0"/>
              <a:t>a </a:t>
            </a:r>
            <a:r>
              <a:rPr lang="es-CL" sz="1600" b="1" dirty="0"/>
              <a:t>$</a:t>
            </a:r>
            <a:r>
              <a:rPr lang="es-CL" sz="1600" b="1" dirty="0" smtClean="0"/>
              <a:t>3.023 </a:t>
            </a:r>
            <a:r>
              <a:rPr lang="es-CL" sz="1600" b="1" dirty="0" smtClean="0"/>
              <a:t>millones</a:t>
            </a:r>
            <a:r>
              <a:rPr lang="es-CL" sz="1600" dirty="0"/>
              <a:t>, equivalente a un gasto de </a:t>
            </a:r>
            <a:r>
              <a:rPr lang="es-CL" sz="1600" b="1" dirty="0" smtClean="0"/>
              <a:t>18,5%</a:t>
            </a:r>
            <a:r>
              <a:rPr lang="es-CL" sz="1600" dirty="0" smtClean="0"/>
              <a:t> </a:t>
            </a:r>
            <a:r>
              <a:rPr lang="es-CL" sz="1600" dirty="0"/>
              <a:t>respecto al presupuesto vigente</a:t>
            </a:r>
            <a:r>
              <a:rPr lang="es-CL" sz="1600" dirty="0" smtClean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En </a:t>
            </a:r>
            <a:r>
              <a:rPr lang="es-CL" sz="1600" dirty="0"/>
              <a:t>cuanto a los programas, el </a:t>
            </a:r>
            <a:r>
              <a:rPr lang="es-CL" sz="1600" dirty="0" smtClean="0"/>
              <a:t>57% se </a:t>
            </a:r>
            <a:r>
              <a:rPr lang="es-CL" sz="1600" dirty="0"/>
              <a:t>concentra en la </a:t>
            </a:r>
            <a:r>
              <a:rPr lang="es-CL" sz="1600" b="1" dirty="0"/>
              <a:t>Secretaría General de la Presidencia de la </a:t>
            </a:r>
            <a:r>
              <a:rPr lang="es-CL" sz="1600" b="1" dirty="0" smtClean="0"/>
              <a:t>República, una ejecución equivalente al 22% respecto de la ley inicial</a:t>
            </a:r>
            <a:r>
              <a:rPr lang="es-CL" sz="1600" dirty="0" smtClean="0"/>
              <a:t>.</a:t>
            </a:r>
            <a:endParaRPr lang="es-CL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El programa </a:t>
            </a:r>
            <a:r>
              <a:rPr lang="es-CL" sz="1600" b="1" dirty="0" smtClean="0"/>
              <a:t>Gobierno Digital </a:t>
            </a:r>
            <a:r>
              <a:rPr lang="es-CL" sz="1600" dirty="0"/>
              <a:t>es el que presenta el </a:t>
            </a:r>
            <a:r>
              <a:rPr lang="es-CL" sz="1600" b="1" dirty="0"/>
              <a:t>menor avance con un </a:t>
            </a:r>
            <a:r>
              <a:rPr lang="es-CL" sz="1600" b="1" dirty="0" smtClean="0"/>
              <a:t>7,7%,  y el Programa Modernización del Estado presenta un 3,5% de avance</a:t>
            </a:r>
            <a:r>
              <a:rPr lang="es-CL" sz="1600" dirty="0" smtClean="0"/>
              <a:t>.</a:t>
            </a:r>
            <a:endParaRPr lang="es-CL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El </a:t>
            </a:r>
            <a:r>
              <a:rPr lang="es-CL" sz="1600" b="1" dirty="0" smtClean="0"/>
              <a:t>Consejo de Auditoria Interna General de Gobierno </a:t>
            </a:r>
            <a:r>
              <a:rPr lang="es-CL" sz="1600" dirty="0" smtClean="0"/>
              <a:t>presenta </a:t>
            </a:r>
            <a:r>
              <a:rPr lang="es-CL" sz="1600" dirty="0" smtClean="0"/>
              <a:t>un</a:t>
            </a:r>
            <a:r>
              <a:rPr lang="es-CL" sz="1600" dirty="0" smtClean="0"/>
              <a:t>a </a:t>
            </a:r>
            <a:r>
              <a:rPr lang="es-CL" sz="1600" dirty="0"/>
              <a:t>ejecución </a:t>
            </a:r>
            <a:r>
              <a:rPr lang="es-CL" sz="1600" dirty="0" smtClean="0"/>
              <a:t>de 22,1% y el </a:t>
            </a:r>
            <a:r>
              <a:rPr lang="es-CL" sz="1600" b="1" dirty="0" smtClean="0"/>
              <a:t>Consejo de la Infancia </a:t>
            </a:r>
            <a:r>
              <a:rPr lang="es-CL" sz="1600" dirty="0" smtClean="0"/>
              <a:t>alcanzó a 19,6%</a:t>
            </a: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443711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</a:t>
            </a:r>
            <a:r>
              <a:rPr lang="es-CL" sz="1050" dirty="0" smtClean="0"/>
              <a:t>DIPRES.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964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22967"/>
              </p:ext>
            </p:extLst>
          </p:nvPr>
        </p:nvGraphicFramePr>
        <p:xfrm>
          <a:off x="397929" y="2348880"/>
          <a:ext cx="8039098" cy="1638300"/>
        </p:xfrm>
        <a:graphic>
          <a:graphicData uri="http://schemas.openxmlformats.org/drawingml/2006/table">
            <a:tbl>
              <a:tblPr/>
              <a:tblGrid>
                <a:gridCol w="786880"/>
                <a:gridCol w="2278430"/>
                <a:gridCol w="786880"/>
                <a:gridCol w="857347"/>
                <a:gridCol w="857347"/>
                <a:gridCol w="801561"/>
                <a:gridCol w="833858"/>
                <a:gridCol w="83679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3.023.596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11.092.871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11.092.871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2.681.712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3.703.780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3.303.780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286.163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1.727.443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46.370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185.057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185.057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Marzo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67544" y="414908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 smtClean="0"/>
              <a:t>Fuente</a:t>
            </a:r>
            <a:r>
              <a:rPr lang="es-CL" sz="1050" dirty="0" smtClean="0"/>
              <a:t>: </a:t>
            </a:r>
            <a:r>
              <a:rPr lang="es-CL" sz="1050" dirty="0"/>
              <a:t>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7" y="14964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176916"/>
              </p:ext>
            </p:extLst>
          </p:nvPr>
        </p:nvGraphicFramePr>
        <p:xfrm>
          <a:off x="750886" y="2204864"/>
          <a:ext cx="7556501" cy="1638300"/>
        </p:xfrm>
        <a:graphic>
          <a:graphicData uri="http://schemas.openxmlformats.org/drawingml/2006/table">
            <a:tbl>
              <a:tblPr/>
              <a:tblGrid>
                <a:gridCol w="409403"/>
                <a:gridCol w="291977"/>
                <a:gridCol w="2069231"/>
                <a:gridCol w="888627"/>
                <a:gridCol w="787069"/>
                <a:gridCol w="774375"/>
                <a:gridCol w="787069"/>
                <a:gridCol w="774375"/>
                <a:gridCol w="774375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3.023.596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GRAL DE LA PRESIDENCIA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8.764.528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9.412.810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648.282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1.948.821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3.016.376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2.768.094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-248.282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AUDITORÍA INTERNA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1.350.761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1.350.761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298.320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NACIONAL DE LA INFANCIA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3.178.496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2.778.496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543.861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MINISTERIO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3.023.596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87218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SECRETARÍA GENERAL DE LA 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704851" y="2252186"/>
          <a:ext cx="7734298" cy="3221990"/>
        </p:xfrm>
        <a:graphic>
          <a:graphicData uri="http://schemas.openxmlformats.org/drawingml/2006/table">
            <a:tbl>
              <a:tblPr/>
              <a:tblGrid>
                <a:gridCol w="342759"/>
                <a:gridCol w="406233"/>
                <a:gridCol w="368149"/>
                <a:gridCol w="2132724"/>
                <a:gridCol w="761687"/>
                <a:gridCol w="723603"/>
                <a:gridCol w="714082"/>
                <a:gridCol w="761687"/>
                <a:gridCol w="761687"/>
                <a:gridCol w="76168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8.764.528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9.412.810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648.282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1.948.821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7.264.853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7.513.135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1.817.291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1.424.294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1.424.294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130.348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Naciones Unidas para el Desarrollo (PNUD)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74.381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32.074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08518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04: GOBIERNO DIGITAL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84482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806450" y="2739231"/>
          <a:ext cx="7531100" cy="2247900"/>
        </p:xfrm>
        <a:graphic>
          <a:graphicData uri="http://schemas.openxmlformats.org/drawingml/2006/table">
            <a:tbl>
              <a:tblPr/>
              <a:tblGrid>
                <a:gridCol w="342755"/>
                <a:gridCol w="279282"/>
                <a:gridCol w="317366"/>
                <a:gridCol w="2132701"/>
                <a:gridCol w="761679"/>
                <a:gridCol w="736290"/>
                <a:gridCol w="675990"/>
                <a:gridCol w="761679"/>
                <a:gridCol w="761679"/>
                <a:gridCol w="761679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3.016.376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2.768.094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-248.282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910.152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661.870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-248.282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150.114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679.361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679.361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27.941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46.370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46.370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Modernización del Estado - BID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46.370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99.420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99.420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99.420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99.420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4766" y="537321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AUDITORÍA INTERNA GENERAL DE GOBIERNO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698500" y="2891631"/>
          <a:ext cx="7747000" cy="1943100"/>
        </p:xfrm>
        <a:graphic>
          <a:graphicData uri="http://schemas.openxmlformats.org/drawingml/2006/table">
            <a:tbl>
              <a:tblPr/>
              <a:tblGrid>
                <a:gridCol w="342900"/>
                <a:gridCol w="317500"/>
                <a:gridCol w="317500"/>
                <a:gridCol w="21971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1.350.761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1.350.761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298.320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1.204.376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1.204.376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295.206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141.534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141.534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899" y="53012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Programa 06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LA INFANCIA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717550" y="3082131"/>
          <a:ext cx="7708900" cy="1562100"/>
        </p:xfrm>
        <a:graphic>
          <a:graphicData uri="http://schemas.openxmlformats.org/drawingml/2006/table">
            <a:tbl>
              <a:tblPr/>
              <a:tblGrid>
                <a:gridCol w="342900"/>
                <a:gridCol w="317500"/>
                <a:gridCol w="317500"/>
                <a:gridCol w="2159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3.178.496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2.778.496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543.861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1.713.490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1.713.490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419.101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1.458.591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1.058.591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124.760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2603</TotalTime>
  <Words>1090</Words>
  <Application>Microsoft Office PowerPoint</Application>
  <PresentationFormat>Presentación en pantalla (4:3)</PresentationFormat>
  <Paragraphs>552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PRESUPUESTARIA DE GASTOS ACUMULADA al mes de Marzo de 2017 Partida 22: MINISTERIO SECRETARÍA DE LA PRESIDENCIA</vt:lpstr>
      <vt:lpstr>Ejecución Presupuestaria de Gastos Acumulada al mes de marzo de 2017  Ministerio Secretaría General de la Presidencia</vt:lpstr>
      <vt:lpstr>Ejecución Presupuestaria de Gastos Acumulada al mes de Marzo de 2017  Ministerio Secretaría General de la Presidencia</vt:lpstr>
      <vt:lpstr>Ejecución Presupuestaria de Gastos Acumulada al mes de Marzo de 2017  Partida 22,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135</cp:revision>
  <cp:lastPrinted>2017-05-05T19:52:29Z</cp:lastPrinted>
  <dcterms:created xsi:type="dcterms:W3CDTF">2016-06-23T13:38:47Z</dcterms:created>
  <dcterms:modified xsi:type="dcterms:W3CDTF">2017-05-05T20:10:35Z</dcterms:modified>
</cp:coreProperties>
</file>