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8" r:id="rId4"/>
    <p:sldId id="299" r:id="rId5"/>
    <p:sldId id="304" r:id="rId6"/>
    <p:sldId id="264" r:id="rId7"/>
    <p:sldId id="301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305" r:id="rId16"/>
    <p:sldId id="275" r:id="rId17"/>
    <p:sldId id="276" r:id="rId18"/>
    <p:sldId id="300" r:id="rId19"/>
    <p:sldId id="277" r:id="rId20"/>
    <p:sldId id="278" r:id="rId21"/>
    <p:sldId id="272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69" d="100"/>
          <a:sy n="69" d="100"/>
        </p:scale>
        <p:origin x="13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Marzo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21: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4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4094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05: INGRESO ÉTICO FAMILIAR Y SISTEMA CHILE SOLIDARIO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801" y="1916832"/>
            <a:ext cx="8201488" cy="348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850" y="570570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05: INGRESO ÉTICO FAMILIAR Y SISTEMA CHILE SOLIDARIO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913" y="1911064"/>
            <a:ext cx="8238911" cy="379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06: SISTEMA DE PROTECCIÓN INTEGRAL A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1"/>
            <a:ext cx="8201488" cy="425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22" y="544522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02: FONDO DE SOLIDARIDAD E INVERSIÓN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99399" y="1333831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6"/>
            <a:ext cx="820148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149081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02: FONDO DE SOLIDARIDAD E INVERSIÓN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99399" y="1333831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7"/>
            <a:ext cx="8229602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37792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05: INSTITUTO NACIONAL DE LA JUVENTUD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5"/>
            <a:ext cx="8201488" cy="350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7863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06: CORPORACIÓN NACIONAL DE DESARROLLO INDÍGENA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391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4452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06: CORPORACIÓN NACIONAL DE DESARROLLO INDÍGENA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5"/>
            <a:ext cx="8229600" cy="357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698" y="64017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07: SERVICIO NACIONAL DE LA DISCAPACIDAD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96108"/>
            <a:ext cx="8229600" cy="460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5202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08: SERVICIO NACIONAL DEL ADULTO MAYOR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700808"/>
            <a:ext cx="8187200" cy="481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$621.072 millones</a:t>
            </a:r>
            <a:r>
              <a:rPr lang="es-CL" sz="1600" dirty="0"/>
              <a:t>, de los cuales un 88,6% se destina a transferencias corrientes y de capital, con una participación de un 63,9% y 21,7% respectivamente, los que a marzo registraron erogaciones del 56,4% y 4,9%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Ministerio, del mes de marzo ascendió a </a:t>
            </a:r>
            <a:r>
              <a:rPr lang="es-CL" sz="1600" b="1" dirty="0"/>
              <a:t>$90.104 millones</a:t>
            </a:r>
            <a:r>
              <a:rPr lang="es-CL" sz="1600" dirty="0"/>
              <a:t>, es decir, un </a:t>
            </a:r>
            <a:r>
              <a:rPr lang="es-CL" sz="1600" b="1" dirty="0"/>
              <a:t>14,5%</a:t>
            </a:r>
            <a:r>
              <a:rPr lang="es-CL" sz="1600" dirty="0"/>
              <a:t> respecto de la ley inicial, superior en 7,8 puntos porcentuales respecto a igual mes del año 2016.  Con ello, la ejecución acumulada al primer trimestre de 2017 ascendió a </a:t>
            </a:r>
            <a:r>
              <a:rPr lang="es-CL" sz="1600" b="1" dirty="0"/>
              <a:t>$275.205 millones</a:t>
            </a:r>
            <a:r>
              <a:rPr lang="es-CL" sz="1600" dirty="0"/>
              <a:t>, equivalente a un </a:t>
            </a:r>
            <a:r>
              <a:rPr lang="es-CL" sz="1600" b="1" dirty="0"/>
              <a:t>43,1%</a:t>
            </a:r>
            <a:r>
              <a:rPr lang="es-CL" sz="1600" dirty="0"/>
              <a:t> del presupuesto vigente y un </a:t>
            </a:r>
            <a:r>
              <a:rPr lang="es-CL" sz="1600" b="1" dirty="0"/>
              <a:t>44,3%</a:t>
            </a:r>
            <a:r>
              <a:rPr lang="es-CL" sz="1600" dirty="0"/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marzo un incremento consolidado de </a:t>
            </a:r>
            <a:r>
              <a:rPr lang="es-CL" sz="1600" b="1" dirty="0"/>
              <a:t>$17.824 millones</a:t>
            </a:r>
            <a:r>
              <a:rPr lang="es-CL" sz="1600" dirty="0"/>
              <a:t>.  Afectando los gastos en personal, bienes y servicios de consumo, prestaciones de seguridad social y servicio de la deuda que presentan aumentos de $94 millones; $1.546 millones; $270 millones; y, $17.611 millones respectivamente.  Asimismo, el subtítulo 24 “transferencias corrientes”, experimenta una disminución por un monto de $1.696 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7708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09: SUBSECRETARÍA DE EVALUACIÓN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29600" cy="330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Los subtítulo que presentan el mayor nivel de gasto son las</a:t>
            </a:r>
            <a:r>
              <a:rPr lang="es-CL" sz="1600" b="1" dirty="0"/>
              <a:t> “transferencias corrientes” que alcanza un 56,4%</a:t>
            </a:r>
            <a:r>
              <a:rPr lang="es-CL" sz="1600" dirty="0"/>
              <a:t>, explicado por las transferencias al gobierno central realizadas por la Subsecretaría de Servicios Sociales a través de las asignaciones 021 “Subsidio Empleo a la Mujer, Ley </a:t>
            </a:r>
            <a:r>
              <a:rPr lang="es-CL" sz="1600" dirty="0" err="1"/>
              <a:t>N°</a:t>
            </a:r>
            <a:r>
              <a:rPr lang="es-CL" sz="1600" dirty="0"/>
              <a:t> 20.595 – SENCE” y 337 “Bonos Art. 2° Transitorio, Ley </a:t>
            </a:r>
            <a:r>
              <a:rPr lang="es-CL" sz="1600" dirty="0" err="1"/>
              <a:t>N°</a:t>
            </a:r>
            <a:r>
              <a:rPr lang="es-CL" sz="1600" dirty="0"/>
              <a:t> 19.949” que alcanzan el 100%</a:t>
            </a:r>
            <a:r>
              <a:rPr lang="es-CL" sz="1600" b="1" dirty="0"/>
              <a:t>; y, por la mayor erogación del subtítulo 34 “servicio de la deuda”, cifra que alcanza los </a:t>
            </a:r>
            <a:r>
              <a:rPr lang="es-CL" sz="1600" b="1" i="1" dirty="0"/>
              <a:t>$26.661 millones</a:t>
            </a:r>
            <a:r>
              <a:rPr lang="es-CL" sz="1600" dirty="0"/>
              <a:t>, correspondientes a los Programas: Subsecretaría de Servicios Sociales ($2.277 millones); Ingreso Ético Familiar ($8.806 millones); Sistema de Protección Integral a la Infancia ($2.502 millones); FOSIS ($442 millones); INJ ($30 millones); CONADI ($3.918 millones); SENADIS ($277 millones); SENAMA ($2.066 millones); y, la Subsecretaría de Evaluación Social ($3.560 millones), destinados al pago de las obligaciones devengadas al 31 de diciembre de 2016 (deuda flotante)</a:t>
            </a:r>
            <a:r>
              <a:rPr lang="es-CL" sz="1600" b="1" i="1" dirty="0"/>
              <a:t>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72% del presupuesto inicial, se concentró en el programa Ingreso Ético Familiar y Sistema Chile Solidario (39%), Fondo de Solidaridad e Inversión Social (13%) y la Corporación Nacional de Desarrollo Indígena (20%), los que al mes de Marzo alcanzaron niveles de ejecución de 75,2%, 18,8% y 15,5% respectivamente, calculados respecto al presupuesto vigente.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600" dirty="0"/>
              <a:t>El programa Ingreso Ético Familiar y Sistema Chile Solidario es el que presenta el mayor avance con un 75,2%, mientras que la Corporación Nacional de Desarrollo Indígena es la que presenta la ejecución menor con un 15,5%, explicado por el bajo nivel de gasto de los subtítulos 24 transparencias corrientes y 33 transferencias de capital, que alcanzan gastos de 22,8% y 6,4% respectivamente, representando el 87,6% del programa.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24100"/>
            <a:ext cx="8229600" cy="213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4044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6"/>
            <a:ext cx="4085655" cy="252229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3304" y="1882106"/>
            <a:ext cx="4066854" cy="252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21,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407707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224" y="1705067"/>
            <a:ext cx="8210799" cy="237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9467" y="59425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01: SUBSECRETARÍA DE SERVICIOS SOCIALES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8024" y="119675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66" y="1652092"/>
            <a:ext cx="8215669" cy="429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78950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21, Capítulo 01, Programa 01: SUBSECRETARÍA DE SERVICIOS SOCIALES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8024" y="119675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652092"/>
            <a:ext cx="8210799" cy="213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3095</TotalTime>
  <Words>1143</Words>
  <Application>Microsoft Office PowerPoint</Application>
  <PresentationFormat>Presentación en pantalla (4:3)</PresentationFormat>
  <Paragraphs>90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Marzo de 2017 Partida 21: MINISTERIO DE DESARROLLO SOCIAL</vt:lpstr>
      <vt:lpstr>Ejecución Presupuestaria de Gastos Acumulada al mes de Marzo de 2017  Ministerio de Desarrollo Social</vt:lpstr>
      <vt:lpstr>Ejecución Presupuestaria de Gastos Acumulada al mes de Marzo de 2017  Ministerio de Desarrollo Social</vt:lpstr>
      <vt:lpstr>Ejecución Presupuestaria de Gastos Acumulada al mes de Marzo de 2017  Ministerio de Desarrollo Social</vt:lpstr>
      <vt:lpstr>Ejecución Presupuestaria de Gastos Acumulada al mes de Marzo de 2017  Ministerio de Desarrollo Social</vt:lpstr>
      <vt:lpstr>Ejecución Presupuestaria de Gastos Acumulada al mes de Marzo de 2017  Ministerio de Desarrollo Social</vt:lpstr>
      <vt:lpstr>Ejecución Presupuestaria de Gastos Acumulada al mes de Marzo de 2017  Partida 21,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152</cp:revision>
  <cp:lastPrinted>2016-07-04T14:42:46Z</cp:lastPrinted>
  <dcterms:created xsi:type="dcterms:W3CDTF">2016-06-23T13:38:47Z</dcterms:created>
  <dcterms:modified xsi:type="dcterms:W3CDTF">2017-06-13T21:32:48Z</dcterms:modified>
</cp:coreProperties>
</file>