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marzo ascendió a $2.186 millones, es decir, un 7,5% respecto de la ley inicial.  Con ello, la ejecución acumulada al primer trimestre de 2017  ascendió a </a:t>
            </a:r>
            <a:r>
              <a:rPr lang="es-CL" sz="1600" b="1" dirty="0"/>
              <a:t>$4.796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16,5%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71%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marzo alcanzó un nivel de ejecución de </a:t>
            </a:r>
            <a:r>
              <a:rPr lang="es-CL" sz="1600" b="1" dirty="0"/>
              <a:t>18,9%.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 los subtítulos </a:t>
            </a:r>
            <a:r>
              <a:rPr lang="es-CL" sz="1600" b="1" dirty="0"/>
              <a:t>bienes y servicios de consumo y transferencias corrientes </a:t>
            </a:r>
            <a:r>
              <a:rPr lang="es-CL" sz="1600" dirty="0"/>
              <a:t>que alcanzaron una erogación de </a:t>
            </a:r>
            <a:r>
              <a:rPr lang="es-CL" sz="1600" b="1" dirty="0"/>
              <a:t>11,3% y 11,9% </a:t>
            </a:r>
            <a:r>
              <a:rPr lang="es-CL" sz="1600" dirty="0"/>
              <a:t>respectivamente y una participación dentro de la Secretaría del  53,5%.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10,7%</a:t>
            </a:r>
            <a:r>
              <a:rPr lang="es-CL" sz="1600" dirty="0"/>
              <a:t>, donde los niveles de gasto más bajos se registran en el subtítulo 29 “adquisición de activos no financieros” (15,0%).  Asimismo, la asignación relativa al Programa de Televisión Educativa </a:t>
            </a:r>
            <a:r>
              <a:rPr lang="es-CL" sz="1600" dirty="0" err="1"/>
              <a:t>Novasur</a:t>
            </a:r>
            <a:r>
              <a:rPr lang="es-CL" sz="1600" dirty="0"/>
              <a:t> presenta una erogación del 8,7%, mientras que el Fondo de Apoyo a Programas Culturales gasta un 0,5%.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mayor erogación, se registra en </a:t>
            </a:r>
            <a:r>
              <a:rPr lang="es-CL" sz="1600" b="1" dirty="0"/>
              <a:t>gastos en personal</a:t>
            </a:r>
            <a:r>
              <a:rPr lang="es-CL" sz="1600" dirty="0"/>
              <a:t>, con desembolsos que alcanzan el </a:t>
            </a:r>
            <a:r>
              <a:rPr lang="es-CL" sz="1600" b="1" dirty="0"/>
              <a:t>26,4%</a:t>
            </a:r>
            <a:r>
              <a:rPr lang="es-CL" sz="1600" dirty="0"/>
              <a:t>, mientras que el menor nivel de ejecución se registra en</a:t>
            </a:r>
            <a:r>
              <a:rPr lang="es-CL" sz="1600" b="1" dirty="0"/>
              <a:t> transferencias corrientes, con un 7,4%</a:t>
            </a:r>
            <a:r>
              <a:rPr lang="es-CL" sz="1600" dirty="0"/>
              <a:t>, que a su vez representa el 18% de los recursos contemplados en la Partida.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67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469804"/>
              </p:ext>
            </p:extLst>
          </p:nvPr>
        </p:nvGraphicFramePr>
        <p:xfrm>
          <a:off x="467544" y="1734691"/>
          <a:ext cx="8105775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34691"/>
                        <a:ext cx="8105775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85" y="2132856"/>
            <a:ext cx="3941470" cy="23690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1018" y="2132855"/>
            <a:ext cx="3974117" cy="236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06387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357438"/>
              </p:ext>
            </p:extLst>
          </p:nvPr>
        </p:nvGraphicFramePr>
        <p:xfrm>
          <a:off x="414336" y="1802135"/>
          <a:ext cx="8201488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802135"/>
                        <a:ext cx="8201488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012486"/>
              </p:ext>
            </p:extLst>
          </p:nvPr>
        </p:nvGraphicFramePr>
        <p:xfrm>
          <a:off x="414336" y="1844824"/>
          <a:ext cx="8163368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Worksheet" r:id="rId3" imgW="8648576" imgH="5191020" progId="Excel.Sheet.12">
                  <p:embed/>
                </p:oleObj>
              </mc:Choice>
              <mc:Fallback>
                <p:oleObj name="Worksheet" r:id="rId3" imgW="8648576" imgH="51910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163368" cy="439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019246"/>
              </p:ext>
            </p:extLst>
          </p:nvPr>
        </p:nvGraphicFramePr>
        <p:xfrm>
          <a:off x="386224" y="1926307"/>
          <a:ext cx="8300576" cy="359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Worksheet" r:id="rId3" imgW="8648576" imgH="3591000" progId="Excel.Sheet.12">
                  <p:embed/>
                </p:oleObj>
              </mc:Choice>
              <mc:Fallback>
                <p:oleObj name="Worksheet" r:id="rId3" imgW="8648576" imgH="35910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926307"/>
                        <a:ext cx="8300576" cy="359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442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Marzo de 2017 Partida 20: MINISTERIO SECRETARÍA GENERAL DE GOBIERNO</vt:lpstr>
      <vt:lpstr>Ejecución Presupuestaria de Gastos Acumulada al mes de Marzo de 2017  Ministerio Secretaría General de Gobierno</vt:lpstr>
      <vt:lpstr>Ejecución Presupuestaria de Gastos Acumulada al mes de Marzo de 2017  Ministerio Secretaría General de Gobierno</vt:lpstr>
      <vt:lpstr>Presentación de PowerPoint</vt:lpstr>
      <vt:lpstr>Ejecución Presupuestaria de Gastos Acumulada al mes de Marzo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140</cp:revision>
  <cp:lastPrinted>2016-10-11T11:56:42Z</cp:lastPrinted>
  <dcterms:created xsi:type="dcterms:W3CDTF">2016-06-23T13:38:47Z</dcterms:created>
  <dcterms:modified xsi:type="dcterms:W3CDTF">2017-05-31T21:51:29Z</dcterms:modified>
</cp:coreProperties>
</file>