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98" r:id="rId4"/>
    <p:sldId id="264" r:id="rId5"/>
    <p:sldId id="299" r:id="rId6"/>
    <p:sldId id="263" r:id="rId7"/>
    <p:sldId id="265" r:id="rId8"/>
    <p:sldId id="267" r:id="rId9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9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31-05-2017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31-05-2017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31-05-2017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31-05-2017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31-05-2017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31-05-2017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31-05-2017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31-05-2017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31-05-2017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31-05-2017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31-05-2017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31-05-2017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31-05-2017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31-05-2017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31-05-2017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31-05-2017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Marzo de 2017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20: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SECRETARÍA GENERAL DE GOBIERNO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mayo 2017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2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Gobierno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/>
              <a:t>La Ejecución de la Partida del mes de marzo ascendió a $2.186 millones, es decir, un 7,5% respecto de la ley inicial.  Con ello, la ejecución acumulada al primer trimestre de 2017  ascendió a </a:t>
            </a:r>
            <a:r>
              <a:rPr lang="es-CL" sz="1600" b="1" dirty="0"/>
              <a:t>$4.796 millones</a:t>
            </a:r>
            <a:r>
              <a:rPr lang="es-CL" sz="1600" dirty="0"/>
              <a:t>, equivalente a un gasto de </a:t>
            </a:r>
            <a:r>
              <a:rPr lang="es-CL" sz="1600" b="1" dirty="0"/>
              <a:t>16,5%</a:t>
            </a:r>
            <a:r>
              <a:rPr lang="es-CL" sz="1600" dirty="0"/>
              <a:t> respecto al presupuesto vigente.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/>
              <a:t>En cuanto a los programas, el 71% del presupuesto vigente, se concentra en la </a:t>
            </a:r>
            <a:r>
              <a:rPr lang="es-CL" sz="1600" b="1" dirty="0"/>
              <a:t>Secretaría General de Gobierno</a:t>
            </a:r>
            <a:r>
              <a:rPr lang="es-CL" sz="1600" dirty="0"/>
              <a:t> que al mes de marzo alcanzó un nivel de ejecución de </a:t>
            </a:r>
            <a:r>
              <a:rPr lang="es-CL" sz="1600" b="1" dirty="0"/>
              <a:t>18,9%.  </a:t>
            </a:r>
            <a:r>
              <a:rPr lang="es-CL" sz="1600" dirty="0"/>
              <a:t>Ejecución afectada por</a:t>
            </a:r>
            <a:r>
              <a:rPr lang="es-CL" sz="1600" b="1" dirty="0"/>
              <a:t> </a:t>
            </a:r>
            <a:r>
              <a:rPr lang="es-CL" sz="1600" dirty="0"/>
              <a:t>el nivel de ejecución de los subtítulos </a:t>
            </a:r>
            <a:r>
              <a:rPr lang="es-CL" sz="1600" b="1" dirty="0"/>
              <a:t>bienes y servicios de consumo y transferencias corrientes </a:t>
            </a:r>
            <a:r>
              <a:rPr lang="es-CL" sz="1600" dirty="0"/>
              <a:t>que alcanzaron una erogación de </a:t>
            </a:r>
            <a:r>
              <a:rPr lang="es-CL" sz="1600" b="1" dirty="0"/>
              <a:t>11,3% y 11,9% </a:t>
            </a:r>
            <a:r>
              <a:rPr lang="es-CL" sz="1600" dirty="0"/>
              <a:t>respectivamente y una participación dentro de la Secretaría del  53,5%.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/>
              <a:t>El programa </a:t>
            </a:r>
            <a:r>
              <a:rPr lang="es-CL" sz="1600" b="1" dirty="0"/>
              <a:t>Consejo Nacional de Televisión </a:t>
            </a:r>
            <a:r>
              <a:rPr lang="es-CL" sz="1600" dirty="0"/>
              <a:t>presentó un </a:t>
            </a:r>
            <a:r>
              <a:rPr lang="es-CL" sz="1600" b="1" dirty="0"/>
              <a:t>avance de 10,7%</a:t>
            </a:r>
            <a:r>
              <a:rPr lang="es-CL" sz="1600" dirty="0"/>
              <a:t>, donde los niveles de gasto más bajos se registran en el subtítulo 29 “adquisición de activos no financieros” (15,0%).  Asimismo, la asignación relativa al Programa de Televisión Educativa </a:t>
            </a:r>
            <a:r>
              <a:rPr lang="es-CL" sz="1600" dirty="0" err="1"/>
              <a:t>Novasur</a:t>
            </a:r>
            <a:r>
              <a:rPr lang="es-CL" sz="1600" dirty="0"/>
              <a:t> presenta una erogación del 8,7%, mientras que el Fondo de Apoyo a Programas Culturales gasta un 0,5%.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/>
              <a:t>La mayor erogación, se registra en </a:t>
            </a:r>
            <a:r>
              <a:rPr lang="es-CL" sz="1600" b="1" dirty="0"/>
              <a:t>gastos en personal</a:t>
            </a:r>
            <a:r>
              <a:rPr lang="es-CL" sz="1600" dirty="0"/>
              <a:t>, con desembolsos que alcanzan el </a:t>
            </a:r>
            <a:r>
              <a:rPr lang="es-CL" sz="1600" b="1" dirty="0"/>
              <a:t>26,4%</a:t>
            </a:r>
            <a:r>
              <a:rPr lang="es-CL" sz="1600" dirty="0"/>
              <a:t>, mientras que el menor nivel de ejecución se registra en</a:t>
            </a:r>
            <a:r>
              <a:rPr lang="es-CL" sz="1600" b="1" dirty="0"/>
              <a:t> transferencias corrientes, con un 7,4%</a:t>
            </a:r>
            <a:r>
              <a:rPr lang="es-CL" sz="1600" dirty="0"/>
              <a:t>, que a su vez representa el 18% de los recursos contemplados en la Partida.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Gobierno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356793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1469804"/>
              </p:ext>
            </p:extLst>
          </p:nvPr>
        </p:nvGraphicFramePr>
        <p:xfrm>
          <a:off x="467544" y="1734691"/>
          <a:ext cx="8105775" cy="183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Worksheet" r:id="rId3" imgW="8105879" imgH="1838430" progId="Excel.Sheet.12">
                  <p:embed/>
                </p:oleObj>
              </mc:Choice>
              <mc:Fallback>
                <p:oleObj name="Worksheet" r:id="rId3" imgW="8105879" imgH="183843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734691"/>
                        <a:ext cx="8105775" cy="183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4085" y="450912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Gobierno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2016 - 2017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085" y="2132856"/>
            <a:ext cx="3941470" cy="236907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1018" y="2132855"/>
            <a:ext cx="3974117" cy="2369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137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Marzo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20,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3063875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6357438"/>
              </p:ext>
            </p:extLst>
          </p:nvPr>
        </p:nvGraphicFramePr>
        <p:xfrm>
          <a:off x="414336" y="1802135"/>
          <a:ext cx="8201488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0" name="Worksheet" r:id="rId4" imgW="8420044" imgH="1266840" progId="Excel.Sheet.12">
                  <p:embed/>
                </p:oleObj>
              </mc:Choice>
              <mc:Fallback>
                <p:oleObj name="Worksheet" r:id="rId4" imgW="8420044" imgH="12668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4336" y="1802135"/>
                        <a:ext cx="8201488" cy="1266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623222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20, Capítulo 01, Programa 01: SECRETARÍA GENERAL DE GOBIERNO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3012486"/>
              </p:ext>
            </p:extLst>
          </p:nvPr>
        </p:nvGraphicFramePr>
        <p:xfrm>
          <a:off x="414336" y="1844824"/>
          <a:ext cx="8163368" cy="439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2" name="Worksheet" r:id="rId3" imgW="8648576" imgH="5191020" progId="Excel.Sheet.12">
                  <p:embed/>
                </p:oleObj>
              </mc:Choice>
              <mc:Fallback>
                <p:oleObj name="Worksheet" r:id="rId3" imgW="8648576" imgH="51910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844824"/>
                        <a:ext cx="8163368" cy="4392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4085" y="551214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20, Capítulo 02, Programa 01: CONSEJO NACIONAL DE TELEVISIÓN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5019246"/>
              </p:ext>
            </p:extLst>
          </p:nvPr>
        </p:nvGraphicFramePr>
        <p:xfrm>
          <a:off x="386224" y="1926307"/>
          <a:ext cx="8300576" cy="359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5" name="Worksheet" r:id="rId3" imgW="8648576" imgH="3591000" progId="Excel.Sheet.12">
                  <p:embed/>
                </p:oleObj>
              </mc:Choice>
              <mc:Fallback>
                <p:oleObj name="Worksheet" r:id="rId3" imgW="8648576" imgH="35910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6224" y="1926307"/>
                        <a:ext cx="8300576" cy="3590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2528</TotalTime>
  <Words>442</Words>
  <Application>Microsoft Office PowerPoint</Application>
  <PresentationFormat>Presentación en pantalla (4:3)</PresentationFormat>
  <Paragraphs>32</Paragraphs>
  <Slides>7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7</vt:i4>
      </vt:variant>
    </vt:vector>
  </HeadingPairs>
  <TitlesOfParts>
    <vt:vector size="16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Worksheet</vt:lpstr>
      <vt:lpstr>EJECUCIÓN PRESUPUESTARIA DE GASTOS ACUMULADA al mes de Marzo de 2017 Partida 20: MINISTERIO SECRETARÍA GENERAL DE GOBIERNO</vt:lpstr>
      <vt:lpstr>Ejecución Presupuestaria de Gastos Acumulada al mes de Marzo de 2017  Ministerio Secretaría General de Gobierno</vt:lpstr>
      <vt:lpstr>Ejecución Presupuestaria de Gastos Acumulada al mes de Marzo de 2017  Ministerio Secretaría General de Gobierno</vt:lpstr>
      <vt:lpstr>Presentación de PowerPoint</vt:lpstr>
      <vt:lpstr>Ejecución Presupuestaria de Gastos Acumulada al mes de Marzo de 2017  Partida 20, Resumen por Capítulos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140</cp:revision>
  <cp:lastPrinted>2016-10-11T11:56:42Z</cp:lastPrinted>
  <dcterms:created xsi:type="dcterms:W3CDTF">2016-06-23T13:38:47Z</dcterms:created>
  <dcterms:modified xsi:type="dcterms:W3CDTF">2017-05-31T21:51:29Z</dcterms:modified>
</cp:coreProperties>
</file>