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9"/>
  </p:notesMasterIdLst>
  <p:handoutMasterIdLst>
    <p:handoutMasterId r:id="rId20"/>
  </p:handoutMasterIdLst>
  <p:sldIdLst>
    <p:sldId id="256" r:id="rId3"/>
    <p:sldId id="298" r:id="rId4"/>
    <p:sldId id="300" r:id="rId5"/>
    <p:sldId id="264" r:id="rId6"/>
    <p:sldId id="301" r:id="rId7"/>
    <p:sldId id="263" r:id="rId8"/>
    <p:sldId id="265" r:id="rId9"/>
    <p:sldId id="269" r:id="rId10"/>
    <p:sldId id="271" r:id="rId11"/>
    <p:sldId id="273" r:id="rId12"/>
    <p:sldId id="274" r:id="rId13"/>
    <p:sldId id="275" r:id="rId14"/>
    <p:sldId id="287" r:id="rId15"/>
    <p:sldId id="288" r:id="rId16"/>
    <p:sldId id="289" r:id="rId17"/>
    <p:sldId id="290" r:id="rId1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74" d="100"/>
          <a:sy n="74" d="100"/>
        </p:scale>
        <p:origin x="12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16-06-2017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16-06-2017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16-06-2017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16-06-2017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16-06-2017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16-06-2017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16-06-2017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16-06-2017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16-06-2017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16-06-2017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Marzo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19: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TRANSPORTES Y TELECOMUNICACIONES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9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01317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04: Unidad Operativa de Control de Tránsito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1868116"/>
            <a:ext cx="8187200" cy="3145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479715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05: Fiscalización y Control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00808"/>
            <a:ext cx="8210799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06: Subsidio Nacional al Transporte Público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1844823"/>
            <a:ext cx="8187199" cy="4603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0928" y="493608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07: Programa de Desarrollo Logístico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7"/>
            <a:ext cx="8201488" cy="3073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94116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10181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08: Programa de Vialidad y Transporte Urbano: SECTRA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94480"/>
            <a:ext cx="8201488" cy="304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94419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02, Programa 01: Subsecretaría de Telecomunicaciones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1916832"/>
            <a:ext cx="8187200" cy="400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457604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03, Programa 01: Junta de Aeronáutica Civil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10799" cy="271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580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Transportes y Telecomunicaciones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2017 la Partida presenta un presupuesto aprobado de </a:t>
            </a:r>
            <a:r>
              <a:rPr lang="es-CL" sz="1600" b="1" dirty="0">
                <a:latin typeface="+mn-lt"/>
              </a:rPr>
              <a:t>$1.021.304 millones</a:t>
            </a:r>
            <a:r>
              <a:rPr lang="es-CL" sz="1600" dirty="0">
                <a:latin typeface="+mn-lt"/>
              </a:rPr>
              <a:t>, de los cuales un 79% se destina a transferencias corrientes y transferencias de capital, con una participación de un 64% y 15% respectivamente, los que a marzo registraron erogaciones del 15,1% y 4,4% respectivamente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Ministerio, del mes de marzo ascendió a </a:t>
            </a:r>
            <a:r>
              <a:rPr lang="es-CL" sz="1600" b="1" dirty="0">
                <a:latin typeface="+mn-lt"/>
              </a:rPr>
              <a:t>$73.201 millones</a:t>
            </a:r>
            <a:r>
              <a:rPr lang="es-CL" sz="1600" dirty="0">
                <a:latin typeface="+mn-lt"/>
              </a:rPr>
              <a:t>, es decir, un </a:t>
            </a:r>
            <a:r>
              <a:rPr lang="es-CL" sz="1600" b="1" dirty="0">
                <a:latin typeface="+mn-lt"/>
              </a:rPr>
              <a:t>7,2%</a:t>
            </a:r>
            <a:r>
              <a:rPr lang="es-CL" sz="1600" dirty="0">
                <a:latin typeface="+mn-lt"/>
              </a:rPr>
              <a:t> respecto de la ley inicial, inferior en 6,9 puntos porcentuales respecto a igual mes del año 2016.  Con ello, la ejecución acumulada </a:t>
            </a:r>
            <a:r>
              <a:rPr lang="es-CL" sz="1600" dirty="0"/>
              <a:t>al primer trimestre de 2017 </a:t>
            </a:r>
            <a:r>
              <a:rPr lang="es-CL" sz="1600" dirty="0">
                <a:latin typeface="+mn-lt"/>
              </a:rPr>
              <a:t>ascendió a </a:t>
            </a:r>
            <a:r>
              <a:rPr lang="es-CL" sz="1600" b="1" dirty="0">
                <a:latin typeface="+mn-lt"/>
              </a:rPr>
              <a:t>$148.783 millones</a:t>
            </a:r>
            <a:r>
              <a:rPr lang="es-CL" sz="1600" dirty="0">
                <a:latin typeface="+mn-lt"/>
              </a:rPr>
              <a:t>, equivalente a un </a:t>
            </a:r>
            <a:r>
              <a:rPr lang="es-CL" sz="1600" b="1" dirty="0">
                <a:latin typeface="+mn-lt"/>
              </a:rPr>
              <a:t>14,4%</a:t>
            </a:r>
            <a:r>
              <a:rPr lang="es-CL" sz="1600" dirty="0">
                <a:latin typeface="+mn-lt"/>
              </a:rPr>
              <a:t> del presupuesto vigente y un </a:t>
            </a:r>
            <a:r>
              <a:rPr lang="es-CL" sz="1600" b="1" dirty="0">
                <a:latin typeface="+mn-lt"/>
              </a:rPr>
              <a:t>14,6%</a:t>
            </a:r>
            <a:r>
              <a:rPr lang="es-CL" sz="1600" dirty="0">
                <a:latin typeface="+mn-lt"/>
              </a:rPr>
              <a:t> del presupuesto inicial.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mes de marzo un aumento consolidado de </a:t>
            </a:r>
            <a:r>
              <a:rPr lang="es-CL" sz="1600" b="1" dirty="0"/>
              <a:t>$9.272 millones</a:t>
            </a:r>
            <a:r>
              <a:rPr lang="es-CL" sz="1600" dirty="0"/>
              <a:t>.  Destacando por su monto el incremento del subtítulo 34 “servicio de la deuda”, por un monto de $8.449 millones; seguida por el subtítulo 33 “transferencias de capital”, con $650 millones; y, por el subtítulo 23 “prestaciones previsionales”, con $237 millones.  Asimismo, gastos en personal presenta una disminución de $65 millones.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Transportes y Telecomunicaciones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En cuanto a los programas, </a:t>
            </a:r>
            <a:r>
              <a:rPr lang="es-CL" sz="1600" b="1" dirty="0"/>
              <a:t>el 97% </a:t>
            </a:r>
            <a:r>
              <a:rPr lang="es-CL" sz="1600" dirty="0"/>
              <a:t>del presupuesto inicial, se concentra en la </a:t>
            </a:r>
            <a:r>
              <a:rPr lang="es-CL" sz="1600" b="1" dirty="0"/>
              <a:t>Secretaría y Administración General de Transportes, </a:t>
            </a:r>
            <a:r>
              <a:rPr lang="es-CL" sz="1600" dirty="0"/>
              <a:t>destacando a su vez, la participación del </a:t>
            </a:r>
            <a:r>
              <a:rPr lang="es-CL" sz="1600" b="1" dirty="0"/>
              <a:t>Subsidio Nacional al Transporte Público</a:t>
            </a:r>
            <a:r>
              <a:rPr lang="es-CL" sz="1600" dirty="0"/>
              <a:t> que representan el 71% de la Partida, el que al mes de marzo alcanzó una ejecución de </a:t>
            </a:r>
            <a:r>
              <a:rPr lang="es-CL" sz="1600" b="1" dirty="0"/>
              <a:t>14,1%</a:t>
            </a:r>
            <a:r>
              <a:rPr lang="es-CL" sz="1600" dirty="0"/>
              <a:t>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La </a:t>
            </a:r>
            <a:r>
              <a:rPr lang="es-CL" sz="1600" b="1" dirty="0"/>
              <a:t>Subsecretaría de Telecomunicaciones </a:t>
            </a:r>
            <a:r>
              <a:rPr lang="es-CL" sz="1600" dirty="0"/>
              <a:t>es la que presenta el </a:t>
            </a:r>
            <a:r>
              <a:rPr lang="es-CL" sz="1600" b="1" dirty="0"/>
              <a:t>mayor avance con un 27,7%</a:t>
            </a:r>
            <a:r>
              <a:rPr lang="es-CL" sz="1600" dirty="0"/>
              <a:t>, explicado por el nivel de gasto del servicio de la deuda, en especial de los gastos asociados a la deuda flotante que </a:t>
            </a:r>
            <a:r>
              <a:rPr lang="es-CL" sz="1600"/>
              <a:t>a marzo </a:t>
            </a:r>
            <a:r>
              <a:rPr lang="es-CL" sz="1600" dirty="0"/>
              <a:t>presenta una sobre-ejecución de </a:t>
            </a:r>
            <a:r>
              <a:rPr lang="es-CL" sz="1600" b="1" dirty="0"/>
              <a:t>$5.436 millones, </a:t>
            </a:r>
            <a:r>
              <a:rPr lang="es-CL" sz="1600" dirty="0"/>
              <a:t>representando el 68% de las erogaciones registradas a marzo.  Por el contrario, si no se considera dicho gasto, la ejecución de la Subsecretaría alcanzaría el 8,9% del presupuesto vigente.</a:t>
            </a:r>
            <a:endParaRPr lang="es-CL" sz="1600" b="1" u="sng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Mientras que el Programa </a:t>
            </a:r>
            <a:r>
              <a:rPr lang="es-CL" sz="1600" b="1" dirty="0"/>
              <a:t>Transantiago y la Unidad Operativa de Control de Tránsito </a:t>
            </a:r>
            <a:r>
              <a:rPr lang="es-CL" sz="1600" dirty="0"/>
              <a:t>son las que presentan la </a:t>
            </a:r>
            <a:r>
              <a:rPr lang="es-CL" sz="1600" b="1" dirty="0"/>
              <a:t>ejecución menor con cerca de un 11%</a:t>
            </a:r>
            <a:r>
              <a:rPr lang="es-CL" sz="1600" dirty="0"/>
              <a:t>.</a:t>
            </a:r>
            <a:endParaRPr lang="es-CL" sz="1600" b="1" dirty="0"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Transportes y Telecomunicaciones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72514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844824"/>
            <a:ext cx="8201488" cy="286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Transportes y Telecomunicaciones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5091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264" y="2003167"/>
            <a:ext cx="4085657" cy="252142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0800" y="1998774"/>
            <a:ext cx="4053138" cy="2514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19,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6" y="421600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772815"/>
            <a:ext cx="8201488" cy="2443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53681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01: Secretaría y Administración General de Transporte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2038497"/>
            <a:ext cx="8201488" cy="3328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085184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02: Empresa de los Ferrocarriles del Estado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1791532"/>
            <a:ext cx="8196511" cy="3341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8469" y="515719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03: Transantiago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44824"/>
            <a:ext cx="8210799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2853</TotalTime>
  <Words>857</Words>
  <Application>Microsoft Office PowerPoint</Application>
  <PresentationFormat>Presentación en pantalla (4:3)</PresentationFormat>
  <Paragraphs>69</Paragraphs>
  <Slides>16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4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Marzo de 2017 Partida 19: MINISTERIO DE TRANSPORTES Y TELECOMUNICACIONES</vt:lpstr>
      <vt:lpstr>Ejecución Presupuestaria de Gastos Acumulada al Mes de Marzo de 2017  Ministerio de Transportes y Telecomunicaciones</vt:lpstr>
      <vt:lpstr>Ejecución Presupuestaria de Gastos Acumulada al Mes de Marzo de 2017  Ministerio de Transportes y Telecomunicaciones</vt:lpstr>
      <vt:lpstr>Ejecución Presupuestaria de Gastos Acumulada al Mes de Marzo de 2017  Ministerio de Transportes y Telecomunicaciones</vt:lpstr>
      <vt:lpstr>Ejecución Presupuestaria de Gastos Acumulada al Mes de Marzo de 2017  Ministerio de Transportes y Telecomunicaciones</vt:lpstr>
      <vt:lpstr>Ejecución Presupuestaria de Gastos Acumulada al mes de Marzo de 2017  Partida 19,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159</cp:revision>
  <cp:lastPrinted>2017-05-12T12:49:10Z</cp:lastPrinted>
  <dcterms:created xsi:type="dcterms:W3CDTF">2016-06-23T13:38:47Z</dcterms:created>
  <dcterms:modified xsi:type="dcterms:W3CDTF">2017-06-16T17:18:36Z</dcterms:modified>
</cp:coreProperties>
</file>