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265" r:id="rId7"/>
    <p:sldId id="317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</a:t>
            </a: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18: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628800"/>
            <a:ext cx="7667625" cy="469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628800"/>
            <a:ext cx="782002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268138"/>
          </a:xfrm>
        </p:spPr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484784"/>
            <a:ext cx="7305675" cy="5025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628800"/>
            <a:ext cx="7905750" cy="478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556792"/>
            <a:ext cx="705802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484784"/>
            <a:ext cx="882015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 SERVIU VII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556792"/>
            <a:ext cx="772477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 SERVIU VIII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484785"/>
            <a:ext cx="81153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smtClean="0"/>
              <a:t>Fuente</a:t>
            </a:r>
            <a:r>
              <a:rPr lang="es-CL" sz="1050" smtClean="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628799"/>
            <a:ext cx="7677150" cy="46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smtClean="0"/>
              <a:t>Fuente</a:t>
            </a:r>
            <a:r>
              <a:rPr lang="es-CL" sz="1050" smtClean="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 SERVIU X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938213"/>
            <a:ext cx="7896225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84482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</a:t>
            </a:r>
            <a:r>
              <a:rPr lang="es-CL" sz="1400" dirty="0" smtClean="0"/>
              <a:t>2017 </a:t>
            </a:r>
            <a:r>
              <a:rPr lang="es-CL" sz="1400" dirty="0"/>
              <a:t>del Ministerio de Vivienda y Urbanismo (MINVU) es de M$ </a:t>
            </a:r>
            <a:r>
              <a:rPr lang="es-CL" sz="1400" dirty="0" smtClean="0"/>
              <a:t>2.381.233.283, </a:t>
            </a:r>
            <a:r>
              <a:rPr lang="es-CL" sz="1400" dirty="0"/>
              <a:t>distribuido como sigue: un </a:t>
            </a:r>
            <a:r>
              <a:rPr lang="es-CL" sz="1400" dirty="0" smtClean="0"/>
              <a:t>54% </a:t>
            </a:r>
            <a:r>
              <a:rPr lang="es-CL" sz="1400" dirty="0"/>
              <a:t>a Transferencias de Capital, </a:t>
            </a:r>
            <a:r>
              <a:rPr lang="es-CL" sz="1400" dirty="0" smtClean="0"/>
              <a:t>19% </a:t>
            </a:r>
            <a:r>
              <a:rPr lang="es-CL" sz="1400" dirty="0"/>
              <a:t>a Iniciativas de Inversión, </a:t>
            </a:r>
            <a:r>
              <a:rPr lang="es-CL" sz="1400" dirty="0" smtClean="0"/>
              <a:t>5,7% </a:t>
            </a:r>
            <a:r>
              <a:rPr lang="es-CL" sz="1400" dirty="0"/>
              <a:t>a Gastos en Personal, 1</a:t>
            </a:r>
            <a:r>
              <a:rPr lang="es-CL" sz="1400" dirty="0" smtClean="0"/>
              <a:t>% </a:t>
            </a:r>
            <a:r>
              <a:rPr lang="es-CL" sz="1400" dirty="0"/>
              <a:t>Bienes y servicios de consumo, </a:t>
            </a:r>
            <a:r>
              <a:rPr lang="es-CL" sz="1400" dirty="0" smtClean="0"/>
              <a:t>0,2% </a:t>
            </a:r>
            <a:r>
              <a:rPr lang="es-CL" sz="1400" dirty="0"/>
              <a:t>Adquisición de activos no financieros y 0,06% para otros subtítulos de gasto.</a:t>
            </a:r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A </a:t>
            </a:r>
            <a:r>
              <a:rPr lang="es-CL" sz="1400" dirty="0" smtClean="0"/>
              <a:t>marzo </a:t>
            </a:r>
            <a:r>
              <a:rPr lang="es-CL" sz="1400" dirty="0" smtClean="0"/>
              <a:t>2017 </a:t>
            </a:r>
            <a:r>
              <a:rPr lang="es-CL" sz="1400" dirty="0" smtClean="0"/>
              <a:t> el </a:t>
            </a:r>
            <a:r>
              <a:rPr lang="es-CL" sz="1400" dirty="0" smtClean="0"/>
              <a:t>presupuesto </a:t>
            </a:r>
            <a:r>
              <a:rPr lang="es-CL" sz="1400" dirty="0" smtClean="0"/>
              <a:t>vigente </a:t>
            </a:r>
            <a:r>
              <a:rPr lang="es-CL" sz="1400" dirty="0"/>
              <a:t>se incrementó en M$147.215 </a:t>
            </a:r>
            <a:r>
              <a:rPr lang="es-CL" sz="1400" dirty="0" smtClean="0"/>
              <a:t>.</a:t>
            </a:r>
            <a:endParaRPr lang="es-CL" sz="1400" dirty="0"/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La </a:t>
            </a:r>
            <a:r>
              <a:rPr lang="es-CL" sz="1400" dirty="0"/>
              <a:t>ejecución del presupuesto </a:t>
            </a:r>
            <a:r>
              <a:rPr lang="es-CL" sz="1400" dirty="0" smtClean="0"/>
              <a:t>vigente alcanzó a </a:t>
            </a:r>
            <a:r>
              <a:rPr lang="es-CL" sz="1400" dirty="0" smtClean="0"/>
              <a:t> marzo </a:t>
            </a:r>
            <a:r>
              <a:rPr lang="es-CL" sz="1400" dirty="0" smtClean="0"/>
              <a:t>un </a:t>
            </a:r>
            <a:r>
              <a:rPr lang="es-CL" sz="1400" dirty="0" smtClean="0"/>
              <a:t>20,1%. </a:t>
            </a:r>
            <a:r>
              <a:rPr lang="es-CL" sz="1400" dirty="0" smtClean="0"/>
              <a:t>De la ejecución  de  los subtítulos se observó que los subtítulos con mayor avance, aún cuando representan un porcentaje marginal del presupuesto del </a:t>
            </a:r>
            <a:r>
              <a:rPr lang="es-CL" sz="1400" dirty="0" err="1" smtClean="0"/>
              <a:t>Minvu</a:t>
            </a:r>
            <a:r>
              <a:rPr lang="es-CL" sz="1400" dirty="0" smtClean="0"/>
              <a:t>, fueros </a:t>
            </a:r>
            <a:r>
              <a:rPr lang="es-CL" sz="1400" dirty="0" smtClean="0"/>
              <a:t>Prestaciones de Seguridad Social y Servicio </a:t>
            </a:r>
            <a:r>
              <a:rPr lang="es-CL" sz="1400" dirty="0" smtClean="0"/>
              <a:t>de la Deuda</a:t>
            </a:r>
            <a:r>
              <a:rPr lang="es-CL" sz="1400" dirty="0" smtClean="0"/>
              <a:t>. Las Transferencias de Capital alcanzaron un 25,9% de ejecución del gasto vigente y las Iniciativas de Inversión un  12,8%.</a:t>
            </a:r>
            <a:endParaRPr lang="es-CL" sz="1400" dirty="0" smtClean="0"/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Respecto a los SERVIU,  éstos en promedio lograron un </a:t>
            </a:r>
            <a:r>
              <a:rPr lang="es-CL" sz="1400" dirty="0"/>
              <a:t>5</a:t>
            </a:r>
            <a:r>
              <a:rPr lang="es-CL" sz="1400" dirty="0" smtClean="0"/>
              <a:t>% de ejecución del presupuesto vigente a </a:t>
            </a:r>
            <a:r>
              <a:rPr lang="es-CL" sz="1400" dirty="0" smtClean="0"/>
              <a:t> marzo </a:t>
            </a:r>
            <a:r>
              <a:rPr lang="es-CL" sz="1400" dirty="0" smtClean="0"/>
              <a:t>2017. De los SERVIU, el XV correspondiente a Arica </a:t>
            </a:r>
            <a:r>
              <a:rPr lang="es-CL" sz="1400" dirty="0" err="1" smtClean="0"/>
              <a:t>Parinacota</a:t>
            </a:r>
            <a:r>
              <a:rPr lang="es-CL" sz="1400" dirty="0" smtClean="0"/>
              <a:t> alcanzó un </a:t>
            </a:r>
            <a:r>
              <a:rPr lang="es-CL" sz="1400" dirty="0" smtClean="0"/>
              <a:t>32% </a:t>
            </a:r>
            <a:r>
              <a:rPr lang="es-CL" sz="1400" dirty="0" smtClean="0"/>
              <a:t>de ejecución del presupuesto vigente, y SERVIU </a:t>
            </a:r>
            <a:r>
              <a:rPr lang="es-CL" sz="1400" dirty="0" smtClean="0"/>
              <a:t>III</a:t>
            </a:r>
            <a:r>
              <a:rPr lang="es-CL" sz="1400" dirty="0" smtClean="0"/>
              <a:t> </a:t>
            </a:r>
            <a:r>
              <a:rPr lang="es-CL" sz="1400" dirty="0" smtClean="0"/>
              <a:t>de </a:t>
            </a:r>
            <a:r>
              <a:rPr lang="es-CL" sz="1400" dirty="0" smtClean="0"/>
              <a:t>Atacama </a:t>
            </a:r>
            <a:r>
              <a:rPr lang="es-CL" sz="1400" dirty="0" smtClean="0"/>
              <a:t>alcanzó </a:t>
            </a:r>
            <a:r>
              <a:rPr lang="es-CL" sz="1400" dirty="0" smtClean="0"/>
              <a:t>un 27,6% </a:t>
            </a:r>
            <a:r>
              <a:rPr lang="es-CL" sz="1400" dirty="0" smtClean="0"/>
              <a:t>de ejecución respecto al gasto vigente a </a:t>
            </a:r>
            <a:r>
              <a:rPr lang="es-CL" sz="1400" dirty="0" smtClean="0"/>
              <a:t>marzo.  La menor ejecución correspondió a </a:t>
            </a:r>
            <a:r>
              <a:rPr lang="es-CL" sz="1400" dirty="0" err="1" smtClean="0"/>
              <a:t>Serviu</a:t>
            </a:r>
            <a:r>
              <a:rPr lang="es-CL" sz="1400" dirty="0" smtClean="0"/>
              <a:t> RM con 15,3% de ejecución</a:t>
            </a:r>
            <a:endParaRPr lang="es-CL" sz="14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 SERVIU XI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484784"/>
            <a:ext cx="7667625" cy="4596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01:SERVIU XII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484784"/>
            <a:ext cx="8220075" cy="443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 SERVIU XIII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628799"/>
            <a:ext cx="8658225" cy="468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628800"/>
            <a:ext cx="7934325" cy="476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556792"/>
            <a:ext cx="8258175" cy="4639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93296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268760"/>
            <a:ext cx="8140555" cy="318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24074"/>
            <a:ext cx="7467600" cy="3321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51924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556792"/>
            <a:ext cx="723647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725649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67625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1260475"/>
            <a:ext cx="7388225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02539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67625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1681163"/>
            <a:ext cx="73882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1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PROGRAMA CAMPAMENTOS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348881"/>
            <a:ext cx="739140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690813"/>
            <a:ext cx="7391400" cy="311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152650"/>
            <a:ext cx="7239000" cy="358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909</Words>
  <Application>Microsoft Office PowerPoint</Application>
  <PresentationFormat>Presentación en pantalla (4:3)</PresentationFormat>
  <Paragraphs>102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A MARZO DE 2017 PARTIDA 18: MINISTERIO DE VIVIENDA Y URBANISMO</vt:lpstr>
      <vt:lpstr>EJECUCIÓN PRESUPUESTARIA DE GASTOS ACUMULADA A MARZO DE 2017  MINISTERIO DE VIVIENDA Y URBANISMO</vt:lpstr>
      <vt:lpstr>EJECUCIÓN PRESUPUESTARIA DE GASTOS ACUMULADA A MARZO 2017  PARTIDA 18 MINISTERIO DE VIVIENDA Y URBANISMO</vt:lpstr>
      <vt:lpstr>EJECUCIÓN PRESUPUESTARIA DE GASTOS ACUMULADA A MARZO DE 2017  PARTIDA 18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138</cp:revision>
  <cp:lastPrinted>2016-07-04T14:42:46Z</cp:lastPrinted>
  <dcterms:created xsi:type="dcterms:W3CDTF">2016-06-23T13:38:47Z</dcterms:created>
  <dcterms:modified xsi:type="dcterms:W3CDTF">2017-05-15T12:38:58Z</dcterms:modified>
</cp:coreProperties>
</file>