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8"/>
  </p:notesMasterIdLst>
  <p:handoutMasterIdLst>
    <p:handoutMasterId r:id="rId39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19" r:id="rId36"/>
    <p:sldId id="318" r:id="rId3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04-05-2017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04-05-2017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04-05-2017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04-05-2017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04-05-2017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04-05-2017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04-05-2017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MARZO </a:t>
            </a:r>
            <a:r>
              <a:rPr lang="es-CL" sz="2400" b="1" dirty="0" smtClean="0">
                <a:latin typeface="+mn-lt"/>
              </a:rPr>
              <a:t>DE </a:t>
            </a:r>
            <a:r>
              <a:rPr lang="es-CL" sz="2400" b="1" dirty="0" smtClean="0">
                <a:latin typeface="+mn-lt"/>
              </a:rPr>
              <a:t>2017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08091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32391"/>
              </p:ext>
            </p:extLst>
          </p:nvPr>
        </p:nvGraphicFramePr>
        <p:xfrm>
          <a:off x="539551" y="1892027"/>
          <a:ext cx="807627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892027"/>
                        <a:ext cx="807627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91778"/>
              </p:ext>
            </p:extLst>
          </p:nvPr>
        </p:nvGraphicFramePr>
        <p:xfrm>
          <a:off x="539552" y="1759049"/>
          <a:ext cx="792087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59049"/>
                        <a:ext cx="792087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66958"/>
              </p:ext>
            </p:extLst>
          </p:nvPr>
        </p:nvGraphicFramePr>
        <p:xfrm>
          <a:off x="539552" y="1662585"/>
          <a:ext cx="7920879" cy="457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62585"/>
                        <a:ext cx="7920879" cy="4574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98335"/>
              </p:ext>
            </p:extLst>
          </p:nvPr>
        </p:nvGraphicFramePr>
        <p:xfrm>
          <a:off x="539552" y="1911449"/>
          <a:ext cx="79208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8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11449"/>
                        <a:ext cx="79208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43335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385364"/>
              </p:ext>
            </p:extLst>
          </p:nvPr>
        </p:nvGraphicFramePr>
        <p:xfrm>
          <a:off x="611560" y="1977355"/>
          <a:ext cx="792088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3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977355"/>
                        <a:ext cx="7920880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459694"/>
              </p:ext>
            </p:extLst>
          </p:nvPr>
        </p:nvGraphicFramePr>
        <p:xfrm>
          <a:off x="539552" y="1858491"/>
          <a:ext cx="799288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7" name="Hoja de cálculo" r:id="rId3" imgW="7819957" imgH="3514725" progId="Excel.Sheet.8">
                  <p:embed/>
                </p:oleObj>
              </mc:Choice>
              <mc:Fallback>
                <p:oleObj name="Hoja de cálculo" r:id="rId3" imgW="78199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58491"/>
                        <a:ext cx="7992888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90751"/>
              </p:ext>
            </p:extLst>
          </p:nvPr>
        </p:nvGraphicFramePr>
        <p:xfrm>
          <a:off x="539552" y="1916832"/>
          <a:ext cx="807627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0" name="Hoja de cálculo" r:id="rId3" imgW="7743757" imgH="2466885" progId="Excel.Sheet.8">
                  <p:embed/>
                </p:oleObj>
              </mc:Choice>
              <mc:Fallback>
                <p:oleObj name="Hoja de cálculo" r:id="rId3" imgW="77437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8076272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11448"/>
              </p:ext>
            </p:extLst>
          </p:nvPr>
        </p:nvGraphicFramePr>
        <p:xfrm>
          <a:off x="611560" y="1894681"/>
          <a:ext cx="792088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Hoja de cálculo" r:id="rId3" imgW="7743757" imgH="3838485" progId="Excel.Sheet.8">
                  <p:embed/>
                </p:oleObj>
              </mc:Choice>
              <mc:Fallback>
                <p:oleObj name="Hoja de cálculo" r:id="rId3" imgW="7743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94681"/>
                        <a:ext cx="792088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787639"/>
              </p:ext>
            </p:extLst>
          </p:nvPr>
        </p:nvGraphicFramePr>
        <p:xfrm>
          <a:off x="539552" y="1922115"/>
          <a:ext cx="792088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22115"/>
                        <a:ext cx="792088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87727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25920"/>
              </p:ext>
            </p:extLst>
          </p:nvPr>
        </p:nvGraphicFramePr>
        <p:xfrm>
          <a:off x="539552" y="1841723"/>
          <a:ext cx="792088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1723"/>
                        <a:ext cx="792088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Primer </a:t>
            </a:r>
            <a:r>
              <a:rPr lang="es-CL" sz="1600" b="1" dirty="0"/>
              <a:t>Trimestre de </a:t>
            </a:r>
            <a:r>
              <a:rPr lang="es-CL" sz="1600" b="1" dirty="0" smtClean="0"/>
              <a:t>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$2.046.201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28%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 smtClean="0">
                <a:latin typeface="+mn-lt"/>
              </a:rPr>
              <a:t>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alcanzaron 27% </a:t>
            </a:r>
            <a:r>
              <a:rPr lang="es-CL" sz="1600" dirty="0" smtClean="0">
                <a:latin typeface="+mn-lt"/>
              </a:rPr>
              <a:t>al mes de </a:t>
            </a:r>
            <a:r>
              <a:rPr lang="es-CL" sz="1600" dirty="0" smtClean="0">
                <a:latin typeface="+mn-lt"/>
              </a:rPr>
              <a:t>Marzo.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</a:t>
            </a:r>
            <a:r>
              <a:rPr lang="es-CL" sz="1600" dirty="0" smtClean="0">
                <a:latin typeface="+mn-lt"/>
              </a:rPr>
              <a:t>$28.358 </a:t>
            </a:r>
            <a:r>
              <a:rPr lang="es-CL" sz="1600" dirty="0" smtClean="0">
                <a:latin typeface="+mn-lt"/>
              </a:rPr>
              <a:t>millones a </a:t>
            </a:r>
            <a:r>
              <a:rPr lang="es-CL" sz="1600" dirty="0" smtClean="0">
                <a:latin typeface="+mn-lt"/>
              </a:rPr>
              <a:t>Marzo, </a:t>
            </a:r>
            <a:r>
              <a:rPr lang="es-CL" sz="1600" dirty="0" smtClean="0">
                <a:latin typeface="+mn-lt"/>
              </a:rPr>
              <a:t>equivalentes a </a:t>
            </a:r>
            <a:r>
              <a:rPr lang="es-CL" sz="1600" dirty="0" smtClean="0">
                <a:latin typeface="+mn-lt"/>
              </a:rPr>
              <a:t>8% </a:t>
            </a:r>
            <a:r>
              <a:rPr lang="es-CL" sz="1600" dirty="0" smtClean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25% ($415.412 millones). En este Programa, el 80% del gasto corresponde a transferencias para los Servicios de Salud. Respecto de aquellas transferencias al sector privado, se observó que el Bono Auge presentó desembolsos por $1.539 millones, que equivalen a 45% de ejecución presupuestaria, y los Convenios de Provisión de Prestaciones Médicas alcanzaron un 37% ($81.269 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no presentó ejecución al mes de marzo, así como tampoco el Fondo Nacional de Investigación y Desarrollo en Salud, con recursos disponible por $521 </a:t>
            </a:r>
            <a:r>
              <a:rPr lang="es-CL" sz="1600" dirty="0" smtClean="0"/>
              <a:t>millones. El </a:t>
            </a:r>
            <a:r>
              <a:rPr lang="es-CL" sz="1600" dirty="0"/>
              <a:t>Programa Nacional de Alimentación Complementaria ejecutó en un 13% sus recursos, el Programa Ampliado de Inmunizaciones, un 9%, y el Programa de Alimentación Complementaria para el Adulto Mayor, presentó  un 13% de gasto a marzo.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92346"/>
              </p:ext>
            </p:extLst>
          </p:nvPr>
        </p:nvGraphicFramePr>
        <p:xfrm>
          <a:off x="611560" y="1833339"/>
          <a:ext cx="784887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3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33339"/>
                        <a:ext cx="784887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36949"/>
              </p:ext>
            </p:extLst>
          </p:nvPr>
        </p:nvGraphicFramePr>
        <p:xfrm>
          <a:off x="539553" y="1868388"/>
          <a:ext cx="8085582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Hoja de cálculo" r:id="rId3" imgW="7915343" imgH="4152810" progId="Excel.Sheet.8">
                  <p:embed/>
                </p:oleObj>
              </mc:Choice>
              <mc:Fallback>
                <p:oleObj name="Hoja de cálculo" r:id="rId3" imgW="7915343" imgH="415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868388"/>
                        <a:ext cx="8085582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257915"/>
              </p:ext>
            </p:extLst>
          </p:nvPr>
        </p:nvGraphicFramePr>
        <p:xfrm>
          <a:off x="539552" y="1847825"/>
          <a:ext cx="799288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Hoja de cálculo" r:id="rId3" imgW="7905885" imgH="3381285" progId="Excel.Sheet.8">
                  <p:embed/>
                </p:oleObj>
              </mc:Choice>
              <mc:Fallback>
                <p:oleObj name="Hoja de cálculo" r:id="rId3" imgW="79058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7825"/>
                        <a:ext cx="799288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47300"/>
              </p:ext>
            </p:extLst>
          </p:nvPr>
        </p:nvGraphicFramePr>
        <p:xfrm>
          <a:off x="539552" y="1858491"/>
          <a:ext cx="8076272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Hoja de cálculo" r:id="rId3" imgW="7905885" imgH="3514725" progId="Excel.Sheet.8">
                  <p:embed/>
                </p:oleObj>
              </mc:Choice>
              <mc:Fallback>
                <p:oleObj name="Hoja de cálculo" r:id="rId3" imgW="7905885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58491"/>
                        <a:ext cx="8076272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5091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58173"/>
              </p:ext>
            </p:extLst>
          </p:nvPr>
        </p:nvGraphicFramePr>
        <p:xfrm>
          <a:off x="539551" y="1844824"/>
          <a:ext cx="808558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844824"/>
                        <a:ext cx="8085583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</a:t>
            </a:r>
            <a:r>
              <a:rPr lang="es-CL" sz="1600" dirty="0" smtClean="0"/>
              <a:t>se </a:t>
            </a:r>
            <a:r>
              <a:rPr lang="es-CL" sz="1600" dirty="0"/>
              <a:t>observó la inclusión de $5.429 millones para proyectos de inversión, específicamente para la construcción de la “Red Nacional de Laboratorios Ambientales”, sin presentar gasto a la fecha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 smtClean="0"/>
              <a:t>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</a:t>
            </a:r>
            <a:r>
              <a:rPr lang="es-CL" sz="1600" dirty="0" smtClean="0"/>
              <a:t>la </a:t>
            </a:r>
            <a:r>
              <a:rPr lang="es-CL" sz="1600" dirty="0"/>
              <a:t>ejecución respecto al presupuesto vigente, fue de 35%, gastando un total de $43.456 millones. Este total se explica principalmente por los $29.385 millones desembolsados en el Subtítulo 33.01.004 Subsidio Fijo a la Construcción, que corresponde a uno de los pagos establecidos en el contrato de concesiones, que contempla el Primer Programa de Concesiones de Infraestructura Hospitalaria, Hospital de Maipú, con desembolsos por $13.753 millones y Hospital de La Florida, con $14.899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</a:t>
            </a:r>
            <a:r>
              <a:rPr lang="es-CL" sz="1600" dirty="0" smtClean="0"/>
              <a:t>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22%, con un gasto total de $3.280 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39906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6111"/>
              </p:ext>
            </p:extLst>
          </p:nvPr>
        </p:nvGraphicFramePr>
        <p:xfrm>
          <a:off x="467545" y="1768971"/>
          <a:ext cx="802399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68971"/>
                        <a:ext cx="802399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916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01345"/>
              </p:ext>
            </p:extLst>
          </p:nvPr>
        </p:nvGraphicFramePr>
        <p:xfrm>
          <a:off x="539552" y="1844824"/>
          <a:ext cx="81043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1043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515719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5432"/>
              </p:ext>
            </p:extLst>
          </p:nvPr>
        </p:nvGraphicFramePr>
        <p:xfrm>
          <a:off x="611560" y="1900238"/>
          <a:ext cx="7848872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Hoja de cálculo" r:id="rId4" imgW="6877185" imgH="3057525" progId="Excel.Sheet.8">
                  <p:embed/>
                </p:oleObj>
              </mc:Choice>
              <mc:Fallback>
                <p:oleObj name="Hoja de cálculo" r:id="rId4" imgW="6877185" imgH="3057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00238"/>
                        <a:ext cx="7848872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787087"/>
              </p:ext>
            </p:extLst>
          </p:nvPr>
        </p:nvGraphicFramePr>
        <p:xfrm>
          <a:off x="539552" y="1628799"/>
          <a:ext cx="7920880" cy="44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Hoja de cálculo" r:id="rId3" imgW="7591357" imgH="5352960" progId="Excel.Sheet.8">
                  <p:embed/>
                </p:oleObj>
              </mc:Choice>
              <mc:Fallback>
                <p:oleObj name="Hoja de cálculo" r:id="rId3" imgW="7591357" imgH="5352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799"/>
                        <a:ext cx="7920880" cy="44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669"/>
              </p:ext>
            </p:extLst>
          </p:nvPr>
        </p:nvGraphicFramePr>
        <p:xfrm>
          <a:off x="539552" y="1844824"/>
          <a:ext cx="8085584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85584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1165</Words>
  <Application>Microsoft Office PowerPoint</Application>
  <PresentationFormat>Presentación en pantalla (4:3)</PresentationFormat>
  <Paragraphs>107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MARZO DE 2017 PARTIDA 16: MINISTERIO DE SALUD</vt:lpstr>
      <vt:lpstr>Ejecución Presupuestaria de Gastos Acumulada al Mes de Marzo de 2017  Ministerio de Salud</vt:lpstr>
      <vt:lpstr>Ejecución Presupuestaria de Gastos Acumulada al Mes de Marzo de 2017  Ministerio de Salud</vt:lpstr>
      <vt:lpstr>Ejecución Presupuestaria de Gastos Acumulada al Mes de Marzo de 2017  Partida 16 Ministerio de Salud</vt:lpstr>
      <vt:lpstr>Ejecución Presupuestaria de Gastos Acumulada al Mes de Marzo  de 2017  Partida 16 Resumen por Capítulos</vt:lpstr>
      <vt:lpstr>Ejecución Presupuestaria de Gastos Acumulada al Mes de Marzo de 2017  Partida 16 Resumen por Capítulos Regionalizados</vt:lpstr>
      <vt:lpstr>Ejecución Presupuestaria de Gastos Acumulada al Mes de Marzo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153</cp:revision>
  <cp:lastPrinted>2016-09-09T18:41:06Z</cp:lastPrinted>
  <dcterms:created xsi:type="dcterms:W3CDTF">2016-06-23T13:38:47Z</dcterms:created>
  <dcterms:modified xsi:type="dcterms:W3CDTF">2017-05-04T19:56:22Z</dcterms:modified>
</cp:coreProperties>
</file>