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264" r:id="rId5"/>
    <p:sldId id="263" r:id="rId6"/>
    <p:sldId id="302" r:id="rId7"/>
    <p:sldId id="299" r:id="rId8"/>
    <p:sldId id="300" r:id="rId9"/>
    <p:sldId id="301" r:id="rId1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MARZO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Ministerio de Bienes </a:t>
            </a:r>
            <a:r>
              <a:rPr lang="es-CL" sz="1600" dirty="0" smtClean="0"/>
              <a:t>Nacionales, contempla como prioridades </a:t>
            </a:r>
            <a:r>
              <a:rPr lang="es-CL" sz="1600" dirty="0"/>
              <a:t>presupuestarias </a:t>
            </a:r>
            <a:r>
              <a:rPr lang="es-CL" sz="1600" dirty="0" smtClean="0"/>
              <a:t>las </a:t>
            </a:r>
            <a:r>
              <a:rPr lang="es-CL" sz="1600" dirty="0"/>
              <a:t>cuatro líneas programáticas: regularización de la propiedad raíz; Administración de bienes; Catastro y Soporte a la Gestión, entre ellas resalta la meta de  Abordar una cobertura estimada de 10.780 casos de RPI Regular del Programa Presupuestario Regularización de la propiedad raíz</a:t>
            </a:r>
            <a:r>
              <a:rPr lang="es-CL" sz="1600" dirty="0" smtClean="0"/>
              <a:t>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En 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M$39.924.590, </a:t>
            </a:r>
            <a:r>
              <a:rPr lang="es-CL" sz="1600" dirty="0"/>
              <a:t>un </a:t>
            </a:r>
            <a:r>
              <a:rPr lang="es-CL" sz="1600" dirty="0" smtClean="0"/>
              <a:t>38% </a:t>
            </a:r>
            <a:r>
              <a:rPr lang="es-CL" sz="1600" dirty="0"/>
              <a:t>se destinado a Gastos en Personal; 32% para Transferencias de Capital; 12% a </a:t>
            </a:r>
            <a:r>
              <a:rPr lang="es-CL" sz="1600" dirty="0" err="1"/>
              <a:t>Integros</a:t>
            </a:r>
            <a:r>
              <a:rPr lang="es-CL" sz="1600" dirty="0"/>
              <a:t> al Fisco y 10% a Gasto en Bienes y </a:t>
            </a:r>
            <a:r>
              <a:rPr lang="es-CL" sz="1600" dirty="0" smtClean="0"/>
              <a:t>Servicios, distribución similar a la de 2016.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La 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marzo </a:t>
            </a:r>
            <a:r>
              <a:rPr lang="es-CL" sz="1600" dirty="0" smtClean="0"/>
              <a:t>2017 un </a:t>
            </a:r>
            <a:r>
              <a:rPr lang="es-CL" sz="1600" dirty="0" smtClean="0"/>
              <a:t>17,1% </a:t>
            </a:r>
            <a:r>
              <a:rPr lang="es-CL" sz="1600" dirty="0" smtClean="0"/>
              <a:t>del presupuesto </a:t>
            </a:r>
            <a:r>
              <a:rPr lang="es-CL" sz="1600" dirty="0" smtClean="0"/>
              <a:t>vigente y 17,2 del inicial. La diferencia se explica por el incremento del </a:t>
            </a:r>
            <a:r>
              <a:rPr lang="es-CL" sz="1600" dirty="0"/>
              <a:t>presupuesto vigente en </a:t>
            </a:r>
            <a:r>
              <a:rPr lang="es-CL" sz="1600" dirty="0" smtClean="0"/>
              <a:t>M$159.993. </a:t>
            </a:r>
            <a:endParaRPr lang="es-CL" sz="1600" dirty="0"/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15</a:t>
            </a:r>
            <a:r>
              <a:rPr lang="es-CL" sz="1600" dirty="0" smtClean="0"/>
              <a:t>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marzo </a:t>
            </a:r>
            <a:r>
              <a:rPr lang="es-CL" sz="1600" dirty="0" smtClean="0"/>
              <a:t>2017, </a:t>
            </a:r>
            <a:r>
              <a:rPr lang="es-CL" sz="1600" dirty="0"/>
              <a:t>el programa </a:t>
            </a:r>
            <a:r>
              <a:rPr lang="es-CL" sz="1600" dirty="0" smtClean="0"/>
              <a:t>Subsecretaría de Bienes Nacionales alcanzó un </a:t>
            </a:r>
            <a:r>
              <a:rPr lang="es-CL" sz="1600" dirty="0" smtClean="0"/>
              <a:t>24,3</a:t>
            </a:r>
            <a:r>
              <a:rPr lang="es-CL" sz="1600" dirty="0" smtClean="0"/>
              <a:t>% de ejecución del presupuesto vigente, </a:t>
            </a:r>
            <a:r>
              <a:rPr lang="es-CL" sz="1600" dirty="0" smtClean="0"/>
              <a:t> </a:t>
            </a:r>
            <a:r>
              <a:rPr lang="es-CL" sz="1600" dirty="0" smtClean="0"/>
              <a:t>el programa </a:t>
            </a:r>
            <a:r>
              <a:rPr lang="es-CL" sz="1600" dirty="0"/>
              <a:t>Regularización de la propiedad raíz  </a:t>
            </a:r>
            <a:r>
              <a:rPr lang="es-CL" sz="1600" dirty="0" smtClean="0"/>
              <a:t>17%, y </a:t>
            </a:r>
            <a:r>
              <a:rPr lang="es-CL" sz="1600" dirty="0" smtClean="0"/>
              <a:t>Administración </a:t>
            </a:r>
            <a:r>
              <a:rPr lang="es-CL" sz="1600" dirty="0"/>
              <a:t>de </a:t>
            </a:r>
            <a:r>
              <a:rPr lang="es-CL" sz="1600" dirty="0" smtClean="0"/>
              <a:t>Bienes </a:t>
            </a:r>
            <a:r>
              <a:rPr lang="es-CL" sz="1600" dirty="0"/>
              <a:t>acumuló un </a:t>
            </a:r>
            <a:r>
              <a:rPr lang="es-CL" sz="1600" dirty="0" smtClean="0"/>
              <a:t>12,5% </a:t>
            </a:r>
            <a:r>
              <a:rPr lang="es-CL" sz="1600" dirty="0"/>
              <a:t>de </a:t>
            </a:r>
            <a:r>
              <a:rPr lang="es-CL" sz="1600" dirty="0" smtClean="0"/>
              <a:t>ejecución respecto al presupuesto vigente a </a:t>
            </a:r>
            <a:r>
              <a:rPr lang="es-CL" sz="1600" dirty="0" smtClean="0"/>
              <a:t>marzo. La </a:t>
            </a:r>
            <a:r>
              <a:rPr lang="es-CL" sz="1600" dirty="0" smtClean="0"/>
              <a:t>menor </a:t>
            </a:r>
            <a:r>
              <a:rPr lang="es-CL" sz="1600" dirty="0"/>
              <a:t>tasa </a:t>
            </a:r>
            <a:r>
              <a:rPr lang="es-CL" sz="1600" dirty="0" smtClean="0"/>
              <a:t>de ejecución entre </a:t>
            </a:r>
            <a:r>
              <a:rPr lang="es-CL" sz="1600" dirty="0"/>
              <a:t>los </a:t>
            </a:r>
            <a:r>
              <a:rPr lang="es-CL" sz="1600" dirty="0" smtClean="0"/>
              <a:t>programas, respecto al  </a:t>
            </a:r>
            <a:r>
              <a:rPr lang="es-CL" sz="1600" dirty="0" smtClean="0"/>
              <a:t>gasto vigente a </a:t>
            </a:r>
            <a:r>
              <a:rPr lang="es-CL" sz="1600" dirty="0" smtClean="0"/>
              <a:t>marzo correspondió al  </a:t>
            </a:r>
            <a:r>
              <a:rPr lang="es-CL" sz="1600" dirty="0" smtClean="0"/>
              <a:t>programa Catastro </a:t>
            </a:r>
            <a:r>
              <a:rPr lang="es-CL" sz="1600" dirty="0" smtClean="0"/>
              <a:t>con </a:t>
            </a:r>
            <a:r>
              <a:rPr lang="es-CL" sz="1600" dirty="0" smtClean="0"/>
              <a:t>un </a:t>
            </a:r>
            <a:r>
              <a:rPr lang="es-CL" sz="1600" dirty="0" smtClean="0"/>
              <a:t>6,8%.</a:t>
            </a:r>
            <a:endParaRPr lang="es-CL" sz="1600" dirty="0"/>
          </a:p>
          <a:p>
            <a:pPr algn="just"/>
            <a:r>
              <a:rPr lang="es-CL" sz="1600" dirty="0" smtClean="0"/>
              <a:t> 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917700"/>
            <a:ext cx="6543675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7272808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SUBSECRETARÍA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708150"/>
            <a:ext cx="7677150" cy="3953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03: REGULARIZACIÓN DE LA PROPIEDAD RAÍZ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2055813"/>
            <a:ext cx="7677150" cy="331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04: ADMINISTRACIÓN DE BIENES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340768"/>
            <a:ext cx="7677150" cy="5010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05: CATASTRO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2008188"/>
            <a:ext cx="7677150" cy="3509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434</Words>
  <Application>Microsoft Office PowerPoint</Application>
  <PresentationFormat>Presentación en pantalla (4:3)</PresentationFormat>
  <Paragraphs>38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MARZO 2017 PARTIDA 14: MINISTERIO DE BIENES NACIONALES</vt:lpstr>
      <vt:lpstr>EJECUCIÓN PRESUPUESTARIA DE GASTOS ACUMULADA A MARZO DE 2017  PARTIDA 14 MINISTERIO DE BIENES NACIONALES</vt:lpstr>
      <vt:lpstr>EJECUCIÓN PRESUPUESTARIA DE GASTOS ACUMULADA A MARZO 2017  PARTIDA 14 MINISTERIO DE BIENES NACIONALES</vt:lpstr>
      <vt:lpstr>EJECUCIÓN PRESUPUESTARIA DE GASTOS ACUMULADA A MARZO 2017  PARTIDA 14 MINISTERIO DE BIENES NACIONALES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108</cp:revision>
  <cp:lastPrinted>2016-07-14T20:27:16Z</cp:lastPrinted>
  <dcterms:created xsi:type="dcterms:W3CDTF">2016-06-23T13:38:47Z</dcterms:created>
  <dcterms:modified xsi:type="dcterms:W3CDTF">2017-05-10T13:34:24Z</dcterms:modified>
</cp:coreProperties>
</file>