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03: Dirección de Obras Hidráulicas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35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04: Dirección de Vialidad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44949"/>
            <a:ext cx="8187199" cy="451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06: Dirección de Obras Portuarias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7"/>
            <a:ext cx="8187200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50330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07: Dirección de Aeropuertos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16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613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08: Administración Sistema Concesiones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01488" cy="321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11: Dirección de Planeamiento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57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12: Agua Potable Rural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44824"/>
            <a:ext cx="8196511" cy="260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04, Programa 01: Dirección General de Aguas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6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6480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05, Programa 01: Instituto Nacional de Hidráulica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277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886575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07, Programa 01: Superintendencia de Servicios Sanitarios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7"/>
            <a:ext cx="8210799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$2.285.158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capital, con una participación de un 69,8% y 20,2% respectivamente, los que a marzo registraron erogaciones del 16,2% y 26,5%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Marzo ascendió a </a:t>
            </a:r>
            <a:r>
              <a:rPr lang="es-CL" sz="1600" b="1" dirty="0">
                <a:latin typeface="+mn-lt"/>
              </a:rPr>
              <a:t>$178.885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7,8%</a:t>
            </a:r>
            <a:r>
              <a:rPr lang="es-CL" sz="1600" dirty="0">
                <a:latin typeface="+mn-lt"/>
              </a:rPr>
              <a:t> respecto de la ley inicial, inferior en 1,2 puntos porcentuales respecto a igual mes del año 2016.  Con ello, la ejecución acumulada </a:t>
            </a:r>
            <a:r>
              <a:rPr lang="es-CL" sz="1600" dirty="0"/>
              <a:t>al primer trimestre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$631.780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27,9%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27,6%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Marzo una disminución consolidada de </a:t>
            </a:r>
            <a:r>
              <a:rPr lang="es-CL" sz="1600" b="1" dirty="0"/>
              <a:t>$19.917 millones</a:t>
            </a:r>
            <a:r>
              <a:rPr lang="es-CL" sz="1600" dirty="0"/>
              <a:t>.  Destacando por su monto la disminución del subtítulo 31 “iniciativas de inversión”, por un monto de $20.360 millones; seguida por el subtítulo 22 “bienes y servicios de consumo”, con $ 31 millones.  Asimismo, gastos en personal y adquisición de activos no financieros presentan aumentos de $153 millones y $320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Dirección General de Obras Públicas, </a:t>
            </a:r>
            <a:r>
              <a:rPr lang="es-CL" sz="1600" dirty="0"/>
              <a:t>destacando a su vez, la participación de la </a:t>
            </a:r>
            <a:r>
              <a:rPr lang="es-CL" sz="1600" b="1" dirty="0"/>
              <a:t>Dirección de Vialidad </a:t>
            </a:r>
            <a:r>
              <a:rPr lang="es-CL" sz="1600" dirty="0"/>
              <a:t> que representan el 47% de la Partida, el que al mes de Marzo alcanzó una ejecución de </a:t>
            </a:r>
            <a:r>
              <a:rPr lang="es-CL" sz="1600" b="1" dirty="0"/>
              <a:t>29,7%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Planeamiento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46,8%</a:t>
            </a:r>
            <a:r>
              <a:rPr lang="es-CL" sz="1600" dirty="0"/>
              <a:t>, explicado por el nivel de gasto en las transferencias de capital a Empresas Metro S.A. que a Marzo presenta una ejecución de </a:t>
            </a:r>
            <a:r>
              <a:rPr lang="es-CL" sz="1600" b="1" dirty="0"/>
              <a:t>47,3%, </a:t>
            </a:r>
            <a:r>
              <a:rPr lang="es-CL" sz="1600" dirty="0"/>
              <a:t>representando a su vez el 97,6% del presupuesto vigente de la Dirección.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la </a:t>
            </a:r>
            <a:r>
              <a:rPr lang="es-CL" sz="1600" b="1" dirty="0"/>
              <a:t>Administración Sistema Concesiones y la Dirección de Arquitectura </a:t>
            </a:r>
            <a:r>
              <a:rPr lang="es-CL" sz="1600" dirty="0"/>
              <a:t>son las que presentan la </a:t>
            </a:r>
            <a:r>
              <a:rPr lang="es-CL" sz="1600" b="1" dirty="0"/>
              <a:t>ejecución menor con cerca de un 17%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7"/>
            <a:ext cx="8201488" cy="28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4085656" cy="252028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800" y="1983755"/>
            <a:ext cx="4085656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71548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805E2D3-8506-4A39-9565-929215A53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10799" cy="301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5040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01488" cy="277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5616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01: Administración y Ejecución de Obras Públicas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24100"/>
            <a:ext cx="8196511" cy="393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02: Dirección de Arquitectura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5"/>
            <a:ext cx="8210799" cy="364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915</Words>
  <Application>Microsoft Office PowerPoint</Application>
  <PresentationFormat>Presentación en pantalla (4:3)</PresentationFormat>
  <Paragraphs>81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2017 Partida 12: MINISTERIO DE OBRAS PÚBLICAS</vt:lpstr>
      <vt:lpstr>Ejecución Presupuestaria de Gastos Acumulada al Mes de Marzo de 2017  Ministerio de Obras Públicas</vt:lpstr>
      <vt:lpstr>Ejecución Presupuestaria de Gastos Acumulada al Mes de Marzo de 2017  Ministerio de Obras Públicas</vt:lpstr>
      <vt:lpstr>Ejecución Presupuestaria de Gastos Acumulada al Mes de Marzo de 2017  Ministerio de Obras Públicas</vt:lpstr>
      <vt:lpstr>Ejecución Presupuestaria de Gastos Acumulada al Mes de Marzo de 2017  Ministerio de Obras Públicas</vt:lpstr>
      <vt:lpstr>Ejecución Presupuestaria de Gastos Acumulada al mes de Marzo de 2017  Partida 12,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149</cp:revision>
  <cp:lastPrinted>2017-05-12T12:49:10Z</cp:lastPrinted>
  <dcterms:created xsi:type="dcterms:W3CDTF">2016-06-23T13:38:47Z</dcterms:created>
  <dcterms:modified xsi:type="dcterms:W3CDTF">2017-06-16T16:24:59Z</dcterms:modified>
</cp:coreProperties>
</file>