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27"/>
  </p:notesMasterIdLst>
  <p:handoutMasterIdLst>
    <p:handoutMasterId r:id="rId28"/>
  </p:handoutMasterIdLst>
  <p:sldIdLst>
    <p:sldId id="256" r:id="rId3"/>
    <p:sldId id="298" r:id="rId4"/>
    <p:sldId id="264" r:id="rId5"/>
    <p:sldId id="263" r:id="rId6"/>
    <p:sldId id="302" r:id="rId7"/>
    <p:sldId id="303" r:id="rId8"/>
    <p:sldId id="299" r:id="rId9"/>
    <p:sldId id="300" r:id="rId10"/>
    <p:sldId id="301" r:id="rId11"/>
    <p:sldId id="304" r:id="rId12"/>
    <p:sldId id="305" r:id="rId13"/>
    <p:sldId id="306" r:id="rId14"/>
    <p:sldId id="308" r:id="rId15"/>
    <p:sldId id="309" r:id="rId16"/>
    <p:sldId id="310" r:id="rId17"/>
    <p:sldId id="311" r:id="rId18"/>
    <p:sldId id="312" r:id="rId19"/>
    <p:sldId id="313" r:id="rId20"/>
    <p:sldId id="314" r:id="rId21"/>
    <p:sldId id="315" r:id="rId22"/>
    <p:sldId id="316" r:id="rId23"/>
    <p:sldId id="317" r:id="rId24"/>
    <p:sldId id="318" r:id="rId25"/>
    <p:sldId id="319" r:id="rId26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650" y="-22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10" y="0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29-05-2017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5" y="8893296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10" y="8893296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10" y="0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29-05-2017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1" tIns="46425" rIns="92851" bIns="46425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1" tIns="46425" rIns="92851" bIns="46425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5" y="8893296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10" y="8893296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29-05-2017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29-05-2017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29-05-2017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29-05-2017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29-05-2017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29-05-2017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29-05-2017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29-05-2017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29-05-2017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29-05-2017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29-05-2017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29-05-2017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29-05-2017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29-05-2017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29-05-2017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29-05-2017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29-05-2017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29-05-2017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29-05-2017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29-05-2017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29-05-2017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29-05-2017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29-05-2017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5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29-05-2017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596557328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8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 smtClean="0">
                <a:latin typeface="+mn-lt"/>
              </a:rPr>
              <a:t>EJECUCIÓN PRESUPUESTARIA DE GASTOS ACUMULADA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MARZO 2017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PARTIDA 11: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MINISTERIO DE DEFENSA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MAYO 2017</a:t>
            </a:r>
            <a:endParaRPr lang="es-C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67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4464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400" dirty="0" smtClean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MARZO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 05. PROGRAMA 01: ARMADA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dólares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2036763"/>
            <a:ext cx="6858000" cy="35524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65880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410180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MARZO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.CAPÍTULO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07.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 01: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DIRECCIÓN GENERAL DEL TERRITORIO MARÍTIMO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pesos de 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2036763"/>
            <a:ext cx="6858000" cy="35524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6780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720080"/>
          </a:xfrm>
        </p:spPr>
        <p:txBody>
          <a:bodyPr/>
          <a:lstStyle/>
          <a:p>
            <a:r>
              <a:rPr lang="es-CL" sz="2000" b="1" dirty="0"/>
              <a:t>EJECUCIÓN PRESUPUESTARIA DE GASTOS ACUMULADA A </a:t>
            </a:r>
            <a:r>
              <a:rPr lang="es-CL" sz="2000" b="1" dirty="0" smtClean="0"/>
              <a:t>MARZO </a:t>
            </a:r>
            <a:r>
              <a:rPr lang="es-CL" sz="2000" b="1" dirty="0"/>
              <a:t>2017 </a:t>
            </a:r>
            <a:br>
              <a:rPr lang="es-CL" sz="2000" b="1" dirty="0"/>
            </a:br>
            <a:r>
              <a:rPr lang="es-CL" sz="2000" b="1" dirty="0"/>
              <a:t>PARTIDA 11 .CAPÍTULO </a:t>
            </a:r>
            <a:r>
              <a:rPr lang="es-CL" sz="2000" b="1" dirty="0" smtClean="0"/>
              <a:t>08. </a:t>
            </a:r>
            <a:r>
              <a:rPr lang="es-CL" sz="2000" b="1" dirty="0"/>
              <a:t>PROGRAMA 01:  </a:t>
            </a:r>
            <a:r>
              <a:rPr lang="es-CL" sz="2000" b="1" dirty="0" smtClean="0"/>
              <a:t>DIRECCIÓN </a:t>
            </a:r>
            <a:r>
              <a:rPr lang="es-CL" sz="2000" b="1" dirty="0"/>
              <a:t>DE SANIDAD </a:t>
            </a:r>
            <a:r>
              <a:rPr lang="es-CL" dirty="0"/>
              <a:t/>
            </a:r>
            <a:br>
              <a:rPr lang="es-CL" dirty="0"/>
            </a:br>
            <a:r>
              <a:rPr lang="es-CL" sz="1400" b="1" dirty="0"/>
              <a:t>en miles de </a:t>
            </a:r>
            <a:r>
              <a:rPr lang="es-CL" sz="1400" b="1" dirty="0" smtClean="0"/>
              <a:t>pesos </a:t>
            </a:r>
            <a:r>
              <a:rPr lang="es-CL" sz="1400" b="1" dirty="0"/>
              <a:t>de 2017</a:t>
            </a:r>
            <a:r>
              <a:rPr lang="es-CL" dirty="0"/>
              <a:t/>
            </a:r>
            <a:br>
              <a:rPr lang="es-CL" dirty="0"/>
            </a:br>
            <a:endParaRPr lang="es-CL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15616" y="6356350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pic>
        <p:nvPicPr>
          <p:cNvPr id="1536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2190" y="1484313"/>
            <a:ext cx="6899619" cy="4641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194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720080"/>
          </a:xfrm>
        </p:spPr>
        <p:txBody>
          <a:bodyPr/>
          <a:lstStyle/>
          <a:p>
            <a:r>
              <a:rPr lang="es-CL" sz="2000" b="1" dirty="0"/>
              <a:t>EJECUCIÓN PRESUPUESTARIA DE GASTOS ACUMULADA A </a:t>
            </a:r>
            <a:r>
              <a:rPr lang="es-CL" sz="2000" b="1" dirty="0" smtClean="0"/>
              <a:t>MARZO </a:t>
            </a:r>
            <a:r>
              <a:rPr lang="es-CL" sz="2000" b="1" dirty="0"/>
              <a:t>2017 </a:t>
            </a:r>
            <a:br>
              <a:rPr lang="es-CL" sz="2000" b="1" dirty="0"/>
            </a:br>
            <a:r>
              <a:rPr lang="es-CL" sz="2000" b="1" dirty="0"/>
              <a:t>PARTIDA 11 .CAPÍTULO </a:t>
            </a:r>
            <a:r>
              <a:rPr lang="es-CL" sz="2000" b="1" dirty="0" smtClean="0"/>
              <a:t>09. </a:t>
            </a:r>
            <a:r>
              <a:rPr lang="es-CL" sz="2000" b="1" dirty="0"/>
              <a:t>PROGRAMA 01:  FUERZA AÉREA DE CHILE</a:t>
            </a:r>
            <a:r>
              <a:rPr lang="es-CL" dirty="0"/>
              <a:t/>
            </a:r>
            <a:br>
              <a:rPr lang="es-CL" dirty="0"/>
            </a:br>
            <a:r>
              <a:rPr lang="es-CL" sz="1400" b="1" dirty="0"/>
              <a:t>en miles de </a:t>
            </a:r>
            <a:r>
              <a:rPr lang="es-CL" sz="1400" b="1" dirty="0" smtClean="0"/>
              <a:t>pesos </a:t>
            </a:r>
            <a:r>
              <a:rPr lang="es-CL" sz="1400" b="1" dirty="0"/>
              <a:t>de 2017</a:t>
            </a:r>
            <a:r>
              <a:rPr lang="es-CL" dirty="0"/>
              <a:t/>
            </a:r>
            <a:br>
              <a:rPr lang="es-CL" dirty="0"/>
            </a:br>
            <a:endParaRPr lang="es-CL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043608" y="6356350"/>
            <a:ext cx="684076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sz="110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pic>
        <p:nvPicPr>
          <p:cNvPr id="1638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600200"/>
            <a:ext cx="7632848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4678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720080"/>
          </a:xfrm>
        </p:spPr>
        <p:txBody>
          <a:bodyPr/>
          <a:lstStyle/>
          <a:p>
            <a:r>
              <a:rPr lang="es-CL" sz="2000" b="1" dirty="0"/>
              <a:t>EJECUCIÓN PRESUPUESTARIA DE GASTOS ACUMULADA A </a:t>
            </a:r>
            <a:r>
              <a:rPr lang="es-CL" sz="2000" b="1" dirty="0" smtClean="0"/>
              <a:t>MARZO </a:t>
            </a:r>
            <a:r>
              <a:rPr lang="es-CL" sz="2000" b="1" dirty="0"/>
              <a:t>2017 </a:t>
            </a:r>
            <a:br>
              <a:rPr lang="es-CL" sz="2000" b="1" dirty="0"/>
            </a:br>
            <a:r>
              <a:rPr lang="es-CL" sz="2000" b="1" dirty="0"/>
              <a:t>PARTIDA 11 .CAPÍTULO </a:t>
            </a:r>
            <a:r>
              <a:rPr lang="es-CL" sz="2000" b="1" dirty="0" smtClean="0"/>
              <a:t>09. </a:t>
            </a:r>
            <a:r>
              <a:rPr lang="es-CL" sz="2000" b="1" dirty="0"/>
              <a:t>PROGRAMA 01:  FUERZA AÉREA DE CHILE</a:t>
            </a:r>
            <a:r>
              <a:rPr lang="es-CL" dirty="0"/>
              <a:t/>
            </a:r>
            <a:br>
              <a:rPr lang="es-CL" dirty="0"/>
            </a:br>
            <a:r>
              <a:rPr lang="es-CL" sz="1400" b="1" dirty="0"/>
              <a:t>en miles de dólares de 2017</a:t>
            </a:r>
            <a:r>
              <a:rPr lang="es-CL" dirty="0"/>
              <a:t/>
            </a:r>
            <a:br>
              <a:rPr lang="es-CL" dirty="0"/>
            </a:br>
            <a:endParaRPr lang="es-CL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99592" y="6356350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pic>
        <p:nvPicPr>
          <p:cNvPr id="1741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905952"/>
            <a:ext cx="8229600" cy="39144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85244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720080"/>
          </a:xfrm>
        </p:spPr>
        <p:txBody>
          <a:bodyPr/>
          <a:lstStyle/>
          <a:p>
            <a:r>
              <a:rPr lang="es-CL" sz="1800" b="1" dirty="0"/>
              <a:t>EJECUCIÓN PRESUPUESTARIA DE GASTOS ACUMULADA A </a:t>
            </a:r>
            <a:r>
              <a:rPr lang="es-CL" sz="1800" b="1" dirty="0" smtClean="0"/>
              <a:t>MARZO </a:t>
            </a:r>
            <a:r>
              <a:rPr lang="es-CL" sz="1800" b="1" dirty="0"/>
              <a:t>2017 </a:t>
            </a:r>
            <a:br>
              <a:rPr lang="es-CL" sz="1800" b="1" dirty="0"/>
            </a:br>
            <a:r>
              <a:rPr lang="es-CL" sz="1800" b="1" dirty="0"/>
              <a:t>PARTIDA 11 .CAPÍTULO </a:t>
            </a:r>
            <a:r>
              <a:rPr lang="es-CL" sz="1800" b="1" dirty="0" smtClean="0"/>
              <a:t>11. </a:t>
            </a:r>
            <a:r>
              <a:rPr lang="es-CL" sz="1800" b="1" dirty="0"/>
              <a:t>PROGRAMA 01:  ORGANISMOS DE SALUD </a:t>
            </a:r>
            <a:r>
              <a:rPr lang="es-CL" sz="1800" b="1" dirty="0" smtClean="0"/>
              <a:t>DE LA FACH</a:t>
            </a:r>
            <a:br>
              <a:rPr lang="es-CL" sz="1800" b="1" dirty="0" smtClean="0"/>
            </a:br>
            <a:r>
              <a:rPr lang="es-CL" sz="1800" b="1" dirty="0"/>
              <a:t/>
            </a:r>
            <a:br>
              <a:rPr lang="es-CL" sz="1800" b="1" dirty="0"/>
            </a:br>
            <a:r>
              <a:rPr lang="es-CL" sz="1400" b="1" dirty="0" smtClean="0"/>
              <a:t>en </a:t>
            </a:r>
            <a:r>
              <a:rPr lang="es-CL" sz="1400" b="1" dirty="0"/>
              <a:t>miles de </a:t>
            </a:r>
            <a:r>
              <a:rPr lang="es-CL" sz="1400" b="1" dirty="0" smtClean="0"/>
              <a:t>pesos </a:t>
            </a:r>
            <a:r>
              <a:rPr lang="es-CL" sz="1400" b="1" dirty="0"/>
              <a:t>de 2017</a:t>
            </a:r>
            <a:r>
              <a:rPr lang="es-CL" dirty="0"/>
              <a:t/>
            </a:r>
            <a:br>
              <a:rPr lang="es-CL" dirty="0"/>
            </a:br>
            <a:endParaRPr lang="es-CL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99592" y="6356350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862438"/>
            <a:ext cx="8229600" cy="4001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12917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720080"/>
          </a:xfrm>
        </p:spPr>
        <p:txBody>
          <a:bodyPr/>
          <a:lstStyle/>
          <a:p>
            <a:r>
              <a:rPr lang="es-CL" sz="1800" b="1" dirty="0"/>
              <a:t>EJECUCIÓN PRESUPUESTARIA DE GASTOS ACUMULADA A </a:t>
            </a:r>
            <a:r>
              <a:rPr lang="es-CL" sz="1800" b="1" dirty="0" smtClean="0"/>
              <a:t>MARZO </a:t>
            </a:r>
            <a:r>
              <a:rPr lang="es-CL" sz="1800" b="1" dirty="0"/>
              <a:t>2017 </a:t>
            </a:r>
            <a:br>
              <a:rPr lang="es-CL" sz="1800" b="1" dirty="0"/>
            </a:br>
            <a:r>
              <a:rPr lang="es-CL" sz="1800" b="1" dirty="0"/>
              <a:t>PARTIDA 11 .CAPÍTULO </a:t>
            </a:r>
            <a:r>
              <a:rPr lang="es-CL" sz="1800" b="1" dirty="0" smtClean="0"/>
              <a:t>18. </a:t>
            </a:r>
            <a:r>
              <a:rPr lang="es-CL" sz="1800" b="1" dirty="0"/>
              <a:t>PROGRAMA 01:  DIRECCIÓN GENERAL DE MOVILIZACIÓN NACIONAL </a:t>
            </a:r>
            <a:r>
              <a:rPr lang="es-CL" dirty="0"/>
              <a:t/>
            </a:r>
            <a:br>
              <a:rPr lang="es-CL" dirty="0"/>
            </a:br>
            <a:r>
              <a:rPr lang="es-CL" sz="1400" b="1" dirty="0"/>
              <a:t>en miles de </a:t>
            </a:r>
            <a:r>
              <a:rPr lang="es-CL" sz="1400" b="1" dirty="0" smtClean="0"/>
              <a:t>pesos </a:t>
            </a:r>
            <a:r>
              <a:rPr lang="es-CL" sz="1400" b="1" dirty="0"/>
              <a:t>de 2017</a:t>
            </a:r>
            <a:r>
              <a:rPr lang="es-CL" dirty="0"/>
              <a:t/>
            </a:r>
            <a:br>
              <a:rPr lang="es-CL" dirty="0"/>
            </a:br>
            <a:endParaRPr lang="es-CL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99592" y="6356350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pic>
        <p:nvPicPr>
          <p:cNvPr id="1945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5661" y="1772816"/>
            <a:ext cx="7392678" cy="4608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53646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720080"/>
          </a:xfrm>
        </p:spPr>
        <p:txBody>
          <a:bodyPr/>
          <a:lstStyle/>
          <a:p>
            <a:r>
              <a:rPr lang="es-CL" sz="1800" b="1" dirty="0"/>
              <a:t>EJECUCIÓN PRESUPUESTARIA DE GASTOS ACUMULADA A </a:t>
            </a:r>
            <a:r>
              <a:rPr lang="es-CL" sz="1800" b="1" dirty="0" smtClean="0"/>
              <a:t>MARZO </a:t>
            </a:r>
            <a:r>
              <a:rPr lang="es-CL" sz="1800" b="1" dirty="0"/>
              <a:t>2017 </a:t>
            </a:r>
            <a:br>
              <a:rPr lang="es-CL" sz="1800" b="1" dirty="0"/>
            </a:br>
            <a:r>
              <a:rPr lang="es-CL" sz="1800" b="1" dirty="0"/>
              <a:t>PARTIDA 11 .CAPÍTULO </a:t>
            </a:r>
            <a:r>
              <a:rPr lang="es-CL" sz="1800" b="1" dirty="0" smtClean="0"/>
              <a:t>19. </a:t>
            </a:r>
            <a:r>
              <a:rPr lang="es-CL" sz="1800" b="1" dirty="0"/>
              <a:t>PROGRAMA 01:   INSTITUTO GEOGRÁFICO MILITAR</a:t>
            </a:r>
            <a:br>
              <a:rPr lang="es-CL" sz="1800" b="1" dirty="0"/>
            </a:br>
            <a:r>
              <a:rPr lang="es-CL" sz="1800" b="1" dirty="0"/>
              <a:t/>
            </a:r>
            <a:br>
              <a:rPr lang="es-CL" sz="1800" b="1" dirty="0"/>
            </a:br>
            <a:r>
              <a:rPr lang="es-CL" sz="1400" b="1" dirty="0" smtClean="0"/>
              <a:t>en </a:t>
            </a:r>
            <a:r>
              <a:rPr lang="es-CL" sz="1400" b="1" dirty="0"/>
              <a:t>miles de </a:t>
            </a:r>
            <a:r>
              <a:rPr lang="es-CL" sz="1400" b="1" dirty="0" smtClean="0"/>
              <a:t>pesos </a:t>
            </a:r>
            <a:r>
              <a:rPr lang="es-CL" sz="1400" b="1" dirty="0"/>
              <a:t>de 2017</a:t>
            </a:r>
            <a:r>
              <a:rPr lang="es-CL" dirty="0"/>
              <a:t/>
            </a:r>
            <a:br>
              <a:rPr lang="es-CL" dirty="0"/>
            </a:br>
            <a:endParaRPr lang="es-CL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99592" y="6356350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/>
          </a:p>
        </p:txBody>
      </p:sp>
      <p:pic>
        <p:nvPicPr>
          <p:cNvPr id="2048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083347"/>
            <a:ext cx="8229600" cy="35596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34297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720080"/>
          </a:xfrm>
        </p:spPr>
        <p:txBody>
          <a:bodyPr/>
          <a:lstStyle/>
          <a:p>
            <a:r>
              <a:rPr lang="es-CL" sz="1800" b="1" dirty="0"/>
              <a:t>EJECUCIÓN PRESUPUESTARIA DE GASTOS ACUMULADA A </a:t>
            </a:r>
            <a:r>
              <a:rPr lang="es-CL" sz="1800" b="1" dirty="0" smtClean="0"/>
              <a:t>MARZO </a:t>
            </a:r>
            <a:r>
              <a:rPr lang="es-CL" sz="1800" b="1" dirty="0"/>
              <a:t>2017 </a:t>
            </a:r>
            <a:br>
              <a:rPr lang="es-CL" sz="1800" b="1" dirty="0"/>
            </a:br>
            <a:r>
              <a:rPr lang="es-CL" sz="1800" b="1" dirty="0"/>
              <a:t>PARTIDA 11 .CAPÍTULO </a:t>
            </a:r>
            <a:r>
              <a:rPr lang="es-CL" sz="1800" b="1" dirty="0" smtClean="0"/>
              <a:t>20. </a:t>
            </a:r>
            <a:r>
              <a:rPr lang="es-CL" sz="1800" b="1" dirty="0"/>
              <a:t>PROGRAMA 01</a:t>
            </a:r>
            <a:r>
              <a:rPr lang="es-CL" sz="1800" b="1" dirty="0" smtClean="0"/>
              <a:t>: SERVICIO </a:t>
            </a:r>
            <a:r>
              <a:rPr lang="es-CL" sz="1800" b="1" dirty="0"/>
              <a:t>HIDROGRÁFICO Y OCEANOGRÁFICO DE LA ARMADA DE CHILE </a:t>
            </a:r>
            <a:r>
              <a:rPr lang="es-CL" dirty="0"/>
              <a:t/>
            </a:r>
            <a:br>
              <a:rPr lang="es-CL" dirty="0"/>
            </a:br>
            <a:r>
              <a:rPr lang="es-CL" sz="1400" b="1" dirty="0"/>
              <a:t>en miles de </a:t>
            </a:r>
            <a:r>
              <a:rPr lang="es-CL" sz="1400" b="1" dirty="0" smtClean="0"/>
              <a:t>pesos </a:t>
            </a:r>
            <a:r>
              <a:rPr lang="es-CL" sz="1400" b="1" dirty="0"/>
              <a:t>de 2017</a:t>
            </a:r>
            <a:r>
              <a:rPr lang="es-CL" dirty="0"/>
              <a:t/>
            </a:r>
            <a:br>
              <a:rPr lang="es-CL" dirty="0"/>
            </a:br>
            <a:endParaRPr lang="es-CL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99592" y="6356350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/>
          </a:p>
        </p:txBody>
      </p:sp>
      <p:pic>
        <p:nvPicPr>
          <p:cNvPr id="2150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700808"/>
            <a:ext cx="8229600" cy="3781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60471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720080"/>
          </a:xfrm>
        </p:spPr>
        <p:txBody>
          <a:bodyPr/>
          <a:lstStyle/>
          <a:p>
            <a:r>
              <a:rPr lang="es-CL" sz="1800" b="1" dirty="0"/>
              <a:t>EJECUCIÓN PRESUPUESTARIA DE GASTOS ACUMULADA A </a:t>
            </a:r>
            <a:r>
              <a:rPr lang="es-CL" sz="1800" b="1" dirty="0" smtClean="0"/>
              <a:t>MARZO </a:t>
            </a:r>
            <a:r>
              <a:rPr lang="es-CL" sz="1800" b="1" dirty="0"/>
              <a:t>2017 </a:t>
            </a:r>
            <a:br>
              <a:rPr lang="es-CL" sz="1800" b="1" dirty="0"/>
            </a:br>
            <a:r>
              <a:rPr lang="es-CL" sz="1800" b="1" dirty="0"/>
              <a:t>PARTIDA 11 .CAPÍTULO </a:t>
            </a:r>
            <a:r>
              <a:rPr lang="es-CL" sz="1800" b="1" dirty="0" smtClean="0"/>
              <a:t>21. </a:t>
            </a:r>
            <a:r>
              <a:rPr lang="es-CL" sz="1800" b="1" dirty="0"/>
              <a:t>PROGRAMA 01:  DIRECCIÓN GENERAL DE AERONÁUTICA CIVIL </a:t>
            </a:r>
            <a:r>
              <a:rPr lang="es-CL" dirty="0"/>
              <a:t/>
            </a:r>
            <a:br>
              <a:rPr lang="es-CL" dirty="0"/>
            </a:br>
            <a:r>
              <a:rPr lang="es-CL" sz="1400" b="1" dirty="0"/>
              <a:t>en miles de </a:t>
            </a:r>
            <a:r>
              <a:rPr lang="es-CL" sz="1400" b="1" dirty="0" smtClean="0"/>
              <a:t>pesos </a:t>
            </a:r>
            <a:r>
              <a:rPr lang="es-CL" sz="1400" b="1" dirty="0"/>
              <a:t>de 2017</a:t>
            </a:r>
            <a:r>
              <a:rPr lang="es-CL" dirty="0"/>
              <a:t/>
            </a:r>
            <a:br>
              <a:rPr lang="es-CL" dirty="0"/>
            </a:br>
            <a:endParaRPr lang="es-CL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99592" y="6356350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/>
          </a:p>
        </p:txBody>
      </p:sp>
      <p:pic>
        <p:nvPicPr>
          <p:cNvPr id="2253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600200"/>
            <a:ext cx="792088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41774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MARZO DE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MINISTERIO DE DEFENSA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 smtClean="0">
              <a:latin typeface="+mn-lt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755576" y="1429362"/>
            <a:ext cx="7776864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algn="just"/>
            <a:endParaRPr lang="es-CL" sz="1600" dirty="0" smtClean="0"/>
          </a:p>
          <a:p>
            <a:pPr marL="342900" indent="-342900" algn="just">
              <a:buFont typeface="+mj-lt"/>
              <a:buAutoNum type="arabicPeriod"/>
            </a:pPr>
            <a:r>
              <a:rPr lang="es-CL" sz="1600" dirty="0" smtClean="0"/>
              <a:t>Para </a:t>
            </a:r>
            <a:r>
              <a:rPr lang="es-CL" sz="1600" dirty="0"/>
              <a:t>el año </a:t>
            </a:r>
            <a:r>
              <a:rPr lang="es-CL" sz="1600" dirty="0" smtClean="0"/>
              <a:t>2017, </a:t>
            </a:r>
            <a:r>
              <a:rPr lang="es-CL" sz="1600" dirty="0"/>
              <a:t>el </a:t>
            </a:r>
            <a:r>
              <a:rPr lang="es-CL" sz="1600" dirty="0" smtClean="0"/>
              <a:t>Ministerio de Defensa, contempla 16 capítulos presupuestarios, de estos </a:t>
            </a:r>
            <a:r>
              <a:rPr lang="es-CL" sz="1600" dirty="0" smtClean="0"/>
              <a:t>capítulos: </a:t>
            </a:r>
            <a:r>
              <a:rPr lang="es-CL" sz="1600" dirty="0" smtClean="0"/>
              <a:t>FACH, Armada , Ejercito y Estado Mayor Conjunto tienen programas presupuestarios en dólares, por ello se presentan 2 cuadros por cada uno de estos </a:t>
            </a:r>
            <a:r>
              <a:rPr lang="es-CL" sz="1600" dirty="0" smtClean="0"/>
              <a:t>capítulos.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s-CL" sz="1600" dirty="0" smtClean="0"/>
              <a:t>En </a:t>
            </a:r>
            <a:r>
              <a:rPr lang="es-CL" sz="1600" dirty="0"/>
              <a:t>cuanto al presupuesto </a:t>
            </a:r>
            <a:r>
              <a:rPr lang="es-CL" sz="1600" dirty="0" smtClean="0"/>
              <a:t>2017, </a:t>
            </a:r>
            <a:r>
              <a:rPr lang="es-CL" sz="1600" dirty="0"/>
              <a:t>alcanza los </a:t>
            </a:r>
            <a:r>
              <a:rPr lang="es-CL" sz="1600" dirty="0" smtClean="0"/>
              <a:t>M$1.667.820.215, </a:t>
            </a:r>
            <a:r>
              <a:rPr lang="es-CL" sz="1600" dirty="0"/>
              <a:t>un </a:t>
            </a:r>
            <a:r>
              <a:rPr lang="es-CL" sz="1600" dirty="0" smtClean="0"/>
              <a:t>69% </a:t>
            </a:r>
            <a:r>
              <a:rPr lang="es-CL" sz="1600" dirty="0"/>
              <a:t>se destinado a Gastos en Personal; </a:t>
            </a:r>
            <a:r>
              <a:rPr lang="es-CL" sz="1600" dirty="0" smtClean="0"/>
              <a:t>19% </a:t>
            </a:r>
            <a:r>
              <a:rPr lang="es-CL" sz="1600" dirty="0"/>
              <a:t>para </a:t>
            </a:r>
            <a:r>
              <a:rPr lang="es-CL" sz="1600" dirty="0" smtClean="0"/>
              <a:t>Bienes y servicios de consumo; 3% </a:t>
            </a:r>
            <a:r>
              <a:rPr lang="es-CL" sz="1600" dirty="0"/>
              <a:t>a </a:t>
            </a:r>
            <a:r>
              <a:rPr lang="es-CL" sz="1600" dirty="0" smtClean="0"/>
              <a:t>Transferencias de capital y el restante 9% se distribuye entre </a:t>
            </a:r>
            <a:r>
              <a:rPr lang="es-CL" sz="1600" dirty="0"/>
              <a:t>los subtítulos 23 </a:t>
            </a:r>
            <a:r>
              <a:rPr lang="es-CL" sz="1600" dirty="0" smtClean="0"/>
              <a:t>, 24, 25, 26, 29, 30, 31, 32, 34 y </a:t>
            </a:r>
            <a:r>
              <a:rPr lang="es-CL" sz="1600" dirty="0" smtClean="0"/>
              <a:t>35.</a:t>
            </a:r>
            <a:endParaRPr lang="es-CL" sz="1600" dirty="0"/>
          </a:p>
          <a:p>
            <a:pPr marL="342900" indent="-342900" algn="just">
              <a:buFont typeface="+mj-lt"/>
              <a:buAutoNum type="arabicPeriod"/>
            </a:pPr>
            <a:r>
              <a:rPr lang="es-CL" sz="1600" dirty="0" smtClean="0"/>
              <a:t>La </a:t>
            </a:r>
            <a:r>
              <a:rPr lang="es-CL" sz="1600" dirty="0"/>
              <a:t>ejecución del presupuesto del Ministerio alcanzó </a:t>
            </a:r>
            <a:r>
              <a:rPr lang="es-CL" sz="1600" dirty="0" smtClean="0"/>
              <a:t>a marzo 2017 un 8,8% del presupuesto vigente. </a:t>
            </a:r>
            <a:r>
              <a:rPr lang="es-CL" sz="1600" dirty="0"/>
              <a:t> </a:t>
            </a:r>
            <a:endParaRPr lang="es-CL" sz="1600" dirty="0"/>
          </a:p>
          <a:p>
            <a:pPr marL="342900" indent="-342900" algn="just">
              <a:buFont typeface="+mj-lt"/>
              <a:buAutoNum type="arabicPeriod"/>
            </a:pPr>
            <a:r>
              <a:rPr lang="es-CL" sz="1600" dirty="0" smtClean="0"/>
              <a:t>La </a:t>
            </a:r>
            <a:r>
              <a:rPr lang="es-CL" sz="1600" dirty="0"/>
              <a:t>ejecución promedio de los programas fue de un 8% del presupuesto vigente a </a:t>
            </a:r>
            <a:r>
              <a:rPr lang="es-CL" sz="1600" dirty="0" smtClean="0"/>
              <a:t>MARZO </a:t>
            </a:r>
            <a:r>
              <a:rPr lang="es-CL" sz="1600" dirty="0" smtClean="0"/>
              <a:t>2017.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s-CL" sz="1600" dirty="0" smtClean="0"/>
              <a:t>El </a:t>
            </a:r>
            <a:r>
              <a:rPr lang="es-CL" sz="1600" dirty="0" smtClean="0"/>
              <a:t>mes de MARZO las mayores ejecuciones correspondieron a Organismos de salud del Ejercito 17%,  Estado </a:t>
            </a:r>
            <a:r>
              <a:rPr lang="es-CL" sz="1600" dirty="0"/>
              <a:t>M</a:t>
            </a:r>
            <a:r>
              <a:rPr lang="es-CL" sz="1600" dirty="0" smtClean="0"/>
              <a:t>ayor Conjunto 14,5%, y  Organismos de salud de la FACH 12,3</a:t>
            </a:r>
            <a:r>
              <a:rPr lang="es-CL" sz="1600" dirty="0" smtClean="0"/>
              <a:t>%.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s-CL" sz="1600" dirty="0" smtClean="0"/>
              <a:t>A </a:t>
            </a:r>
            <a:r>
              <a:rPr lang="es-CL" sz="1600" dirty="0" smtClean="0"/>
              <a:t>MARZO el presupuesto vigente de </a:t>
            </a:r>
            <a:r>
              <a:rPr lang="es-CL" sz="1600" dirty="0"/>
              <a:t>este ministerio </a:t>
            </a:r>
            <a:r>
              <a:rPr lang="es-CL" sz="1600" dirty="0" smtClean="0"/>
              <a:t>no tuvo modificaciones.</a:t>
            </a:r>
            <a:endParaRPr lang="es-CL" sz="1600" dirty="0"/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720080"/>
          </a:xfrm>
        </p:spPr>
        <p:txBody>
          <a:bodyPr/>
          <a:lstStyle/>
          <a:p>
            <a:r>
              <a:rPr lang="es-CL" sz="1800" b="1" dirty="0"/>
              <a:t>EJECUCIÓN PRESUPUESTARIA DE GASTOS ACUMULADA A </a:t>
            </a:r>
            <a:r>
              <a:rPr lang="es-CL" sz="1800" b="1" dirty="0" smtClean="0"/>
              <a:t>MARZO </a:t>
            </a:r>
            <a:r>
              <a:rPr lang="es-CL" sz="1800" b="1" dirty="0"/>
              <a:t>2017 </a:t>
            </a:r>
            <a:br>
              <a:rPr lang="es-CL" sz="1800" b="1" dirty="0"/>
            </a:br>
            <a:r>
              <a:rPr lang="es-CL" sz="1800" b="1" dirty="0"/>
              <a:t>PARTIDA 11 .CAPÍTULO </a:t>
            </a:r>
            <a:r>
              <a:rPr lang="es-CL" sz="1800" b="1" dirty="0" smtClean="0"/>
              <a:t>22. </a:t>
            </a:r>
            <a:r>
              <a:rPr lang="es-CL" sz="1800" b="1" dirty="0"/>
              <a:t>PROGRAMA 01:    SERVICIO AEROFOTOGRAMÉTRICO DE LA FACH</a:t>
            </a:r>
            <a:r>
              <a:rPr lang="es-CL" dirty="0"/>
              <a:t/>
            </a:r>
            <a:br>
              <a:rPr lang="es-CL" dirty="0"/>
            </a:br>
            <a:r>
              <a:rPr lang="es-CL" sz="1400" b="1" dirty="0"/>
              <a:t>en miles de </a:t>
            </a:r>
            <a:r>
              <a:rPr lang="es-CL" sz="1400" b="1" dirty="0" smtClean="0"/>
              <a:t>pesos </a:t>
            </a:r>
            <a:r>
              <a:rPr lang="es-CL" sz="1400" b="1" dirty="0"/>
              <a:t>de 2017</a:t>
            </a:r>
            <a:r>
              <a:rPr lang="es-CL" dirty="0"/>
              <a:t/>
            </a:r>
            <a:br>
              <a:rPr lang="es-CL" dirty="0"/>
            </a:br>
            <a:endParaRPr lang="es-CL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99592" y="6356350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/>
          </a:p>
        </p:txBody>
      </p:sp>
      <p:pic>
        <p:nvPicPr>
          <p:cNvPr id="23555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980916"/>
            <a:ext cx="8229600" cy="37645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05160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720080"/>
          </a:xfrm>
        </p:spPr>
        <p:txBody>
          <a:bodyPr/>
          <a:lstStyle/>
          <a:p>
            <a:r>
              <a:rPr lang="es-CL" sz="1800" b="1" dirty="0"/>
              <a:t>EJECUCIÓN PRESUPUESTARIA DE GASTOS ACUMULADA A </a:t>
            </a:r>
            <a:r>
              <a:rPr lang="es-CL" sz="1800" b="1" dirty="0" smtClean="0"/>
              <a:t>MARZO </a:t>
            </a:r>
            <a:r>
              <a:rPr lang="es-CL" sz="1800" b="1" dirty="0"/>
              <a:t>2017 </a:t>
            </a:r>
            <a:br>
              <a:rPr lang="es-CL" sz="1800" b="1" dirty="0"/>
            </a:br>
            <a:r>
              <a:rPr lang="es-CL" sz="1800" b="1" dirty="0"/>
              <a:t>PARTIDA 11 .CAPÍTULO </a:t>
            </a:r>
            <a:r>
              <a:rPr lang="es-CL" sz="1800" b="1" dirty="0" smtClean="0"/>
              <a:t>23. </a:t>
            </a:r>
            <a:r>
              <a:rPr lang="es-CL" sz="1800" b="1" dirty="0"/>
              <a:t>PROGRAMA 01:   SUBSECRETARÍA PARA LAS FUERZAS ARMADAS </a:t>
            </a:r>
            <a:r>
              <a:rPr lang="es-CL" dirty="0"/>
              <a:t/>
            </a:r>
            <a:br>
              <a:rPr lang="es-CL" dirty="0"/>
            </a:br>
            <a:r>
              <a:rPr lang="es-CL" sz="1400" b="1" dirty="0"/>
              <a:t>en miles de </a:t>
            </a:r>
            <a:r>
              <a:rPr lang="es-CL" sz="1400" b="1" dirty="0" smtClean="0"/>
              <a:t>pesos </a:t>
            </a:r>
            <a:r>
              <a:rPr lang="es-CL" sz="1400" b="1" dirty="0"/>
              <a:t>de 2017</a:t>
            </a:r>
            <a:r>
              <a:rPr lang="es-CL" dirty="0"/>
              <a:t/>
            </a:r>
            <a:br>
              <a:rPr lang="es-CL" dirty="0"/>
            </a:br>
            <a:endParaRPr lang="es-CL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99592" y="6356350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21</a:t>
            </a:fld>
            <a:endParaRPr lang="es-CL"/>
          </a:p>
        </p:txBody>
      </p:sp>
      <p:pic>
        <p:nvPicPr>
          <p:cNvPr id="24579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316" y="1600200"/>
            <a:ext cx="8155367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89018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720080"/>
          </a:xfrm>
        </p:spPr>
        <p:txBody>
          <a:bodyPr/>
          <a:lstStyle/>
          <a:p>
            <a:r>
              <a:rPr lang="es-CL" sz="1800" b="1" dirty="0"/>
              <a:t>EJECUCIÓN PRESUPUESTARIA DE GASTOS ACUMULADA A </a:t>
            </a:r>
            <a:r>
              <a:rPr lang="es-CL" sz="1800" b="1" dirty="0" smtClean="0"/>
              <a:t>MARZO </a:t>
            </a:r>
            <a:r>
              <a:rPr lang="es-CL" sz="1800" b="1" dirty="0"/>
              <a:t>2017 </a:t>
            </a:r>
            <a:br>
              <a:rPr lang="es-CL" sz="1800" b="1" dirty="0"/>
            </a:br>
            <a:r>
              <a:rPr lang="es-CL" sz="1800" b="1" dirty="0"/>
              <a:t>PARTIDA 11 .CAPÍTULO </a:t>
            </a:r>
            <a:r>
              <a:rPr lang="es-CL" sz="1800" b="1" dirty="0" smtClean="0"/>
              <a:t>24. </a:t>
            </a:r>
            <a:r>
              <a:rPr lang="es-CL" sz="1800" b="1" dirty="0"/>
              <a:t>PROGRAMA 01:   SUBSECRETARÍA DE DEFENSA</a:t>
            </a:r>
            <a:r>
              <a:rPr lang="es-CL" dirty="0"/>
              <a:t/>
            </a:r>
            <a:br>
              <a:rPr lang="es-CL" dirty="0"/>
            </a:br>
            <a:r>
              <a:rPr lang="es-CL" sz="1400" b="1" dirty="0"/>
              <a:t>en miles de </a:t>
            </a:r>
            <a:r>
              <a:rPr lang="es-CL" sz="1400" b="1" dirty="0" smtClean="0"/>
              <a:t>pesos </a:t>
            </a:r>
            <a:r>
              <a:rPr lang="es-CL" sz="1400" b="1" dirty="0"/>
              <a:t>de 2017</a:t>
            </a:r>
            <a:r>
              <a:rPr lang="es-CL" dirty="0"/>
              <a:t/>
            </a:r>
            <a:br>
              <a:rPr lang="es-CL" dirty="0"/>
            </a:br>
            <a:endParaRPr lang="es-CL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99592" y="6356350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22</a:t>
            </a:fld>
            <a:endParaRPr lang="es-CL"/>
          </a:p>
        </p:txBody>
      </p:sp>
      <p:pic>
        <p:nvPicPr>
          <p:cNvPr id="2560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844825"/>
            <a:ext cx="8229600" cy="3423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09037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720080"/>
          </a:xfrm>
        </p:spPr>
        <p:txBody>
          <a:bodyPr/>
          <a:lstStyle/>
          <a:p>
            <a:r>
              <a:rPr lang="es-CL" sz="1800" b="1" dirty="0"/>
              <a:t>EJECUCIÓN PRESUPUESTARIA DE GASTOS ACUMULADA A </a:t>
            </a:r>
            <a:r>
              <a:rPr lang="es-CL" sz="1800" b="1" dirty="0" smtClean="0"/>
              <a:t>MARZO </a:t>
            </a:r>
            <a:r>
              <a:rPr lang="es-CL" sz="1800" b="1" dirty="0"/>
              <a:t>2017 </a:t>
            </a:r>
            <a:br>
              <a:rPr lang="es-CL" sz="1800" b="1" dirty="0"/>
            </a:br>
            <a:r>
              <a:rPr lang="es-CL" sz="1800" b="1" dirty="0"/>
              <a:t>PARTIDA 11 .CAPÍTULO </a:t>
            </a:r>
            <a:r>
              <a:rPr lang="es-CL" sz="1800" b="1" dirty="0" smtClean="0"/>
              <a:t>25. </a:t>
            </a:r>
            <a:r>
              <a:rPr lang="es-CL" sz="1800" b="1" dirty="0"/>
              <a:t>PROGRAMA 01:   ESTADO MAYOR CONJUNTO</a:t>
            </a:r>
            <a:r>
              <a:rPr lang="es-CL" sz="1800" b="1" dirty="0" smtClean="0"/>
              <a:t/>
            </a:r>
            <a:br>
              <a:rPr lang="es-CL" sz="1800" b="1" dirty="0" smtClean="0"/>
            </a:br>
            <a:r>
              <a:rPr lang="es-CL" sz="1800" b="1" dirty="0"/>
              <a:t/>
            </a:r>
            <a:br>
              <a:rPr lang="es-CL" sz="1800" b="1" dirty="0"/>
            </a:br>
            <a:r>
              <a:rPr lang="es-CL" sz="1400" b="1" dirty="0" smtClean="0"/>
              <a:t>en </a:t>
            </a:r>
            <a:r>
              <a:rPr lang="es-CL" sz="1400" b="1" dirty="0"/>
              <a:t>miles de </a:t>
            </a:r>
            <a:r>
              <a:rPr lang="es-CL" sz="1400" b="1" dirty="0" smtClean="0"/>
              <a:t>pesos </a:t>
            </a:r>
            <a:r>
              <a:rPr lang="es-CL" sz="1400" b="1" dirty="0"/>
              <a:t>de 2017</a:t>
            </a:r>
            <a:r>
              <a:rPr lang="es-CL" dirty="0"/>
              <a:t/>
            </a:r>
            <a:br>
              <a:rPr lang="es-CL" dirty="0"/>
            </a:br>
            <a:endParaRPr lang="es-CL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99592" y="6356350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23</a:t>
            </a:fld>
            <a:endParaRPr lang="es-CL"/>
          </a:p>
        </p:txBody>
      </p:sp>
      <p:pic>
        <p:nvPicPr>
          <p:cNvPr id="266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783994"/>
            <a:ext cx="8229600" cy="41583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23162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720080"/>
          </a:xfrm>
        </p:spPr>
        <p:txBody>
          <a:bodyPr/>
          <a:lstStyle/>
          <a:p>
            <a:r>
              <a:rPr lang="es-CL" sz="1800" b="1" dirty="0"/>
              <a:t>EJECUCIÓN PRESUPUESTARIA DE GASTOS ACUMULADA A </a:t>
            </a:r>
            <a:r>
              <a:rPr lang="es-CL" sz="1800" b="1" dirty="0" smtClean="0"/>
              <a:t>MARZO </a:t>
            </a:r>
            <a:r>
              <a:rPr lang="es-CL" sz="1800" b="1" dirty="0"/>
              <a:t>2017 </a:t>
            </a:r>
            <a:br>
              <a:rPr lang="es-CL" sz="1800" b="1" dirty="0"/>
            </a:br>
            <a:r>
              <a:rPr lang="es-CL" sz="1800" b="1" dirty="0"/>
              <a:t>PARTIDA 11 .CAPÍTULO </a:t>
            </a:r>
            <a:r>
              <a:rPr lang="es-CL" sz="1800" b="1" dirty="0" smtClean="0"/>
              <a:t>25. </a:t>
            </a:r>
            <a:r>
              <a:rPr lang="es-CL" sz="1800" b="1" dirty="0"/>
              <a:t>PROGRAMA 01:   ESTADO MAYOR CONJUNTO</a:t>
            </a:r>
            <a:r>
              <a:rPr lang="es-CL" sz="1800" b="1" dirty="0" smtClean="0"/>
              <a:t/>
            </a:r>
            <a:br>
              <a:rPr lang="es-CL" sz="1800" b="1" dirty="0" smtClean="0"/>
            </a:br>
            <a:r>
              <a:rPr lang="es-CL" sz="1800" b="1" dirty="0"/>
              <a:t/>
            </a:r>
            <a:br>
              <a:rPr lang="es-CL" sz="1800" b="1" dirty="0"/>
            </a:br>
            <a:r>
              <a:rPr lang="es-CL" sz="1400" b="1" dirty="0" smtClean="0"/>
              <a:t>en </a:t>
            </a:r>
            <a:r>
              <a:rPr lang="es-CL" sz="1400" b="1" dirty="0"/>
              <a:t>miles de </a:t>
            </a:r>
            <a:r>
              <a:rPr lang="es-CL" sz="1400" b="1" dirty="0" smtClean="0"/>
              <a:t>dólares </a:t>
            </a:r>
            <a:r>
              <a:rPr lang="es-CL" sz="1400" b="1" dirty="0"/>
              <a:t>de 2017</a:t>
            </a:r>
            <a:r>
              <a:rPr lang="es-CL" dirty="0"/>
              <a:t/>
            </a:r>
            <a:br>
              <a:rPr lang="es-CL" dirty="0"/>
            </a:br>
            <a:endParaRPr lang="es-CL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99592" y="6356350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24</a:t>
            </a:fld>
            <a:endParaRPr lang="es-CL"/>
          </a:p>
        </p:txBody>
      </p:sp>
      <p:pic>
        <p:nvPicPr>
          <p:cNvPr id="276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248185"/>
            <a:ext cx="8229600" cy="3229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40316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77152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MARZO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MINISTERIO DE DEFENSA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7797" y="5877272"/>
            <a:ext cx="8406135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57200" y="127178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de 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pSp>
        <p:nvGrpSpPr>
          <p:cNvPr id="7" name="Group 4"/>
          <p:cNvGrpSpPr>
            <a:grpSpLocks noChangeAspect="1"/>
          </p:cNvGrpSpPr>
          <p:nvPr/>
        </p:nvGrpSpPr>
        <p:grpSpPr bwMode="auto">
          <a:xfrm>
            <a:off x="755650" y="1727200"/>
            <a:ext cx="7907338" cy="3746500"/>
            <a:chOff x="476" y="1088"/>
            <a:chExt cx="4981" cy="2360"/>
          </a:xfrm>
        </p:grpSpPr>
        <p:sp>
          <p:nvSpPr>
            <p:cNvPr id="8" name="AutoShape 3"/>
            <p:cNvSpPr>
              <a:spLocks noChangeAspect="1" noChangeArrowheads="1" noTextEdit="1"/>
            </p:cNvSpPr>
            <p:nvPr/>
          </p:nvSpPr>
          <p:spPr bwMode="auto">
            <a:xfrm>
              <a:off x="476" y="1088"/>
              <a:ext cx="4981" cy="23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L"/>
            </a:p>
          </p:txBody>
        </p:sp>
        <p:sp>
          <p:nvSpPr>
            <p:cNvPr id="9" name="Rectangle 5"/>
            <p:cNvSpPr>
              <a:spLocks noChangeArrowheads="1"/>
            </p:cNvSpPr>
            <p:nvPr/>
          </p:nvSpPr>
          <p:spPr bwMode="auto">
            <a:xfrm>
              <a:off x="476" y="1088"/>
              <a:ext cx="4981" cy="467"/>
            </a:xfrm>
            <a:prstGeom prst="rect">
              <a:avLst/>
            </a:prstGeom>
            <a:solidFill>
              <a:srgbClr val="4F81BD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L"/>
            </a:p>
          </p:txBody>
        </p:sp>
        <p:sp>
          <p:nvSpPr>
            <p:cNvPr id="10" name="Rectangle 6"/>
            <p:cNvSpPr>
              <a:spLocks noChangeArrowheads="1"/>
            </p:cNvSpPr>
            <p:nvPr/>
          </p:nvSpPr>
          <p:spPr bwMode="auto">
            <a:xfrm>
              <a:off x="476" y="1548"/>
              <a:ext cx="4981" cy="1900"/>
            </a:xfrm>
            <a:prstGeom prst="rect">
              <a:avLst/>
            </a:prstGeom>
            <a:solidFill>
              <a:srgbClr val="DCE6F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L"/>
            </a:p>
          </p:txBody>
        </p:sp>
        <p:sp>
          <p:nvSpPr>
            <p:cNvPr id="11" name="Rectangle 7"/>
            <p:cNvSpPr>
              <a:spLocks noChangeArrowheads="1"/>
            </p:cNvSpPr>
            <p:nvPr/>
          </p:nvSpPr>
          <p:spPr bwMode="auto">
            <a:xfrm>
              <a:off x="493" y="1102"/>
              <a:ext cx="58" cy="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L" sz="10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es-C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" name="Rectangle 8"/>
            <p:cNvSpPr>
              <a:spLocks noChangeArrowheads="1"/>
            </p:cNvSpPr>
            <p:nvPr/>
          </p:nvSpPr>
          <p:spPr bwMode="auto">
            <a:xfrm>
              <a:off x="4291" y="1102"/>
              <a:ext cx="58" cy="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L" sz="10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es-C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" name="Rectangle 9"/>
            <p:cNvSpPr>
              <a:spLocks noChangeArrowheads="1"/>
            </p:cNvSpPr>
            <p:nvPr/>
          </p:nvSpPr>
          <p:spPr bwMode="auto">
            <a:xfrm>
              <a:off x="493" y="1237"/>
              <a:ext cx="197" cy="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L" sz="10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cs typeface="Arial" pitchFamily="34" charset="0"/>
                </a:rPr>
                <a:t>Subt.</a:t>
              </a:r>
              <a:endParaRPr kumimoji="0" lang="es-C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" name="Rectangle 10"/>
            <p:cNvSpPr>
              <a:spLocks noChangeArrowheads="1"/>
            </p:cNvSpPr>
            <p:nvPr/>
          </p:nvSpPr>
          <p:spPr bwMode="auto">
            <a:xfrm>
              <a:off x="969" y="1237"/>
              <a:ext cx="765" cy="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L" sz="10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cs typeface="Arial" pitchFamily="34" charset="0"/>
                </a:rPr>
                <a:t>Clasificación Económica</a:t>
              </a:r>
              <a:endParaRPr kumimoji="0" lang="es-C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" name="Rectangle 11"/>
            <p:cNvSpPr>
              <a:spLocks noChangeArrowheads="1"/>
            </p:cNvSpPr>
            <p:nvPr/>
          </p:nvSpPr>
          <p:spPr bwMode="auto">
            <a:xfrm>
              <a:off x="2575" y="1237"/>
              <a:ext cx="441" cy="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L" sz="10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cs typeface="Arial" pitchFamily="34" charset="0"/>
                </a:rPr>
                <a:t>Presupuesto </a:t>
              </a:r>
              <a:endParaRPr kumimoji="0" lang="es-C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" name="Rectangle 12"/>
            <p:cNvSpPr>
              <a:spLocks noChangeArrowheads="1"/>
            </p:cNvSpPr>
            <p:nvPr/>
          </p:nvSpPr>
          <p:spPr bwMode="auto">
            <a:xfrm>
              <a:off x="2645" y="1345"/>
              <a:ext cx="313" cy="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L" sz="10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cs typeface="Arial" pitchFamily="34" charset="0"/>
                </a:rPr>
                <a:t>Ley 2017</a:t>
              </a:r>
              <a:endParaRPr kumimoji="0" lang="es-C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" name="Rectangle 13"/>
            <p:cNvSpPr>
              <a:spLocks noChangeArrowheads="1"/>
            </p:cNvSpPr>
            <p:nvPr/>
          </p:nvSpPr>
          <p:spPr bwMode="auto">
            <a:xfrm>
              <a:off x="3091" y="1237"/>
              <a:ext cx="441" cy="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L" sz="10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cs typeface="Arial" pitchFamily="34" charset="0"/>
                </a:rPr>
                <a:t>Presupuesto </a:t>
              </a:r>
              <a:endParaRPr kumimoji="0" lang="es-C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" name="Rectangle 14"/>
            <p:cNvSpPr>
              <a:spLocks noChangeArrowheads="1"/>
            </p:cNvSpPr>
            <p:nvPr/>
          </p:nvSpPr>
          <p:spPr bwMode="auto">
            <a:xfrm>
              <a:off x="3167" y="1345"/>
              <a:ext cx="278" cy="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L" sz="10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cs typeface="Arial" pitchFamily="34" charset="0"/>
                </a:rPr>
                <a:t>Vigente</a:t>
              </a:r>
              <a:endParaRPr kumimoji="0" lang="es-C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" name="Rectangle 15"/>
            <p:cNvSpPr>
              <a:spLocks noChangeArrowheads="1"/>
            </p:cNvSpPr>
            <p:nvPr/>
          </p:nvSpPr>
          <p:spPr bwMode="auto">
            <a:xfrm>
              <a:off x="3654" y="1237"/>
              <a:ext cx="325" cy="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L" sz="10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cs typeface="Arial" pitchFamily="34" charset="0"/>
                </a:rPr>
                <a:t>Variación</a:t>
              </a:r>
              <a:endParaRPr kumimoji="0" lang="es-C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" name="Rectangle 16"/>
            <p:cNvSpPr>
              <a:spLocks noChangeArrowheads="1"/>
            </p:cNvSpPr>
            <p:nvPr/>
          </p:nvSpPr>
          <p:spPr bwMode="auto">
            <a:xfrm>
              <a:off x="4146" y="1237"/>
              <a:ext cx="354" cy="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L" sz="10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cs typeface="Arial" pitchFamily="34" charset="0"/>
                </a:rPr>
                <a:t>Ejecución </a:t>
              </a:r>
              <a:endParaRPr kumimoji="0" lang="es-C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" name="Rectangle 17"/>
            <p:cNvSpPr>
              <a:spLocks noChangeArrowheads="1"/>
            </p:cNvSpPr>
            <p:nvPr/>
          </p:nvSpPr>
          <p:spPr bwMode="auto">
            <a:xfrm>
              <a:off x="4117" y="1345"/>
              <a:ext cx="383" cy="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L" sz="10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cs typeface="Arial" pitchFamily="34" charset="0"/>
                </a:rPr>
                <a:t>Acumulada</a:t>
              </a:r>
              <a:endParaRPr kumimoji="0" lang="es-C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" name="Rectangle 18"/>
            <p:cNvSpPr>
              <a:spLocks noChangeArrowheads="1"/>
            </p:cNvSpPr>
            <p:nvPr/>
          </p:nvSpPr>
          <p:spPr bwMode="auto">
            <a:xfrm>
              <a:off x="4686" y="1237"/>
              <a:ext cx="209" cy="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L" sz="10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cs typeface="Arial" pitchFamily="34" charset="0"/>
                </a:rPr>
                <a:t>% de </a:t>
              </a:r>
              <a:endParaRPr kumimoji="0" lang="es-C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" name="Rectangle 19"/>
            <p:cNvSpPr>
              <a:spLocks noChangeArrowheads="1"/>
            </p:cNvSpPr>
            <p:nvPr/>
          </p:nvSpPr>
          <p:spPr bwMode="auto">
            <a:xfrm>
              <a:off x="4552" y="1345"/>
              <a:ext cx="475" cy="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L" sz="10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cs typeface="Arial" pitchFamily="34" charset="0"/>
                </a:rPr>
                <a:t>Ejecución Ley </a:t>
              </a:r>
              <a:endParaRPr kumimoji="0" lang="es-C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" name="Rectangle 20"/>
            <p:cNvSpPr>
              <a:spLocks noChangeArrowheads="1"/>
            </p:cNvSpPr>
            <p:nvPr/>
          </p:nvSpPr>
          <p:spPr bwMode="auto">
            <a:xfrm>
              <a:off x="4692" y="1453"/>
              <a:ext cx="191" cy="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L" sz="10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cs typeface="Arial" pitchFamily="34" charset="0"/>
                </a:rPr>
                <a:t>2017</a:t>
              </a:r>
              <a:endParaRPr kumimoji="0" lang="es-C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5" name="Rectangle 21"/>
            <p:cNvSpPr>
              <a:spLocks noChangeArrowheads="1"/>
            </p:cNvSpPr>
            <p:nvPr/>
          </p:nvSpPr>
          <p:spPr bwMode="auto">
            <a:xfrm>
              <a:off x="5144" y="1237"/>
              <a:ext cx="209" cy="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L" sz="10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cs typeface="Arial" pitchFamily="34" charset="0"/>
                </a:rPr>
                <a:t>% de </a:t>
              </a:r>
              <a:endParaRPr kumimoji="0" lang="es-C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6" name="Rectangle 22"/>
            <p:cNvSpPr>
              <a:spLocks noChangeArrowheads="1"/>
            </p:cNvSpPr>
            <p:nvPr/>
          </p:nvSpPr>
          <p:spPr bwMode="auto">
            <a:xfrm>
              <a:off x="5074" y="1345"/>
              <a:ext cx="354" cy="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L" sz="10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cs typeface="Arial" pitchFamily="34" charset="0"/>
                </a:rPr>
                <a:t>Ejecución </a:t>
              </a:r>
              <a:endParaRPr kumimoji="0" lang="es-C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7" name="Rectangle 23"/>
            <p:cNvSpPr>
              <a:spLocks noChangeArrowheads="1"/>
            </p:cNvSpPr>
            <p:nvPr/>
          </p:nvSpPr>
          <p:spPr bwMode="auto">
            <a:xfrm>
              <a:off x="5010" y="1453"/>
              <a:ext cx="458" cy="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L" sz="10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cs typeface="Arial" pitchFamily="34" charset="0"/>
                </a:rPr>
                <a:t>Ppto. Vigente</a:t>
              </a:r>
              <a:endParaRPr kumimoji="0" lang="es-C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" name="Rectangle 24"/>
            <p:cNvSpPr>
              <a:spLocks noChangeArrowheads="1"/>
            </p:cNvSpPr>
            <p:nvPr/>
          </p:nvSpPr>
          <p:spPr bwMode="auto">
            <a:xfrm>
              <a:off x="969" y="1561"/>
              <a:ext cx="290" cy="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L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GASTOS</a:t>
              </a:r>
              <a:endParaRPr kumimoji="0" lang="es-C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" name="Rectangle 25"/>
            <p:cNvSpPr>
              <a:spLocks noChangeArrowheads="1"/>
            </p:cNvSpPr>
            <p:nvPr/>
          </p:nvSpPr>
          <p:spPr bwMode="auto">
            <a:xfrm>
              <a:off x="2616" y="1561"/>
              <a:ext cx="493" cy="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L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1.667.820.215 </a:t>
              </a:r>
              <a:endParaRPr kumimoji="0" lang="es-C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" name="Rectangle 26"/>
            <p:cNvSpPr>
              <a:spLocks noChangeArrowheads="1"/>
            </p:cNvSpPr>
            <p:nvPr/>
          </p:nvSpPr>
          <p:spPr bwMode="auto">
            <a:xfrm>
              <a:off x="3132" y="1561"/>
              <a:ext cx="493" cy="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L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1.667.820.215 </a:t>
              </a:r>
              <a:endParaRPr kumimoji="0" lang="es-C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" name="Rectangle 27"/>
            <p:cNvSpPr>
              <a:spLocks noChangeArrowheads="1"/>
            </p:cNvSpPr>
            <p:nvPr/>
          </p:nvSpPr>
          <p:spPr bwMode="auto">
            <a:xfrm>
              <a:off x="4013" y="1561"/>
              <a:ext cx="93" cy="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L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0 </a:t>
              </a:r>
              <a:endParaRPr kumimoji="0" lang="es-C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2" name="Rectangle 28"/>
            <p:cNvSpPr>
              <a:spLocks noChangeArrowheads="1"/>
            </p:cNvSpPr>
            <p:nvPr/>
          </p:nvSpPr>
          <p:spPr bwMode="auto">
            <a:xfrm>
              <a:off x="4164" y="1561"/>
              <a:ext cx="435" cy="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L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146.301.462 </a:t>
              </a:r>
              <a:endParaRPr kumimoji="0" lang="es-C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" name="Rectangle 29"/>
            <p:cNvSpPr>
              <a:spLocks noChangeArrowheads="1"/>
            </p:cNvSpPr>
            <p:nvPr/>
          </p:nvSpPr>
          <p:spPr bwMode="auto">
            <a:xfrm>
              <a:off x="4837" y="1561"/>
              <a:ext cx="191" cy="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L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8,8%</a:t>
              </a:r>
              <a:endParaRPr kumimoji="0" lang="es-C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4" name="Rectangle 30"/>
            <p:cNvSpPr>
              <a:spLocks noChangeArrowheads="1"/>
            </p:cNvSpPr>
            <p:nvPr/>
          </p:nvSpPr>
          <p:spPr bwMode="auto">
            <a:xfrm>
              <a:off x="5300" y="1561"/>
              <a:ext cx="191" cy="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L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8,8%</a:t>
              </a:r>
              <a:endParaRPr kumimoji="0" lang="es-C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5" name="Rectangle 31"/>
            <p:cNvSpPr>
              <a:spLocks noChangeArrowheads="1"/>
            </p:cNvSpPr>
            <p:nvPr/>
          </p:nvSpPr>
          <p:spPr bwMode="auto">
            <a:xfrm>
              <a:off x="679" y="1697"/>
              <a:ext cx="133" cy="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L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21 </a:t>
              </a:r>
              <a:endParaRPr kumimoji="0" lang="es-C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6" name="Rectangle 32"/>
            <p:cNvSpPr>
              <a:spLocks noChangeArrowheads="1"/>
            </p:cNvSpPr>
            <p:nvPr/>
          </p:nvSpPr>
          <p:spPr bwMode="auto">
            <a:xfrm>
              <a:off x="969" y="1697"/>
              <a:ext cx="1792" cy="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L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GASTOS EN PERSONAL                                                              </a:t>
              </a:r>
              <a:endParaRPr kumimoji="0" lang="es-C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7" name="Rectangle 33"/>
            <p:cNvSpPr>
              <a:spLocks noChangeArrowheads="1"/>
            </p:cNvSpPr>
            <p:nvPr/>
          </p:nvSpPr>
          <p:spPr bwMode="auto">
            <a:xfrm>
              <a:off x="2616" y="1697"/>
              <a:ext cx="493" cy="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L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1.145.836.153 </a:t>
              </a:r>
              <a:endParaRPr kumimoji="0" lang="es-C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8" name="Rectangle 34"/>
            <p:cNvSpPr>
              <a:spLocks noChangeArrowheads="1"/>
            </p:cNvSpPr>
            <p:nvPr/>
          </p:nvSpPr>
          <p:spPr bwMode="auto">
            <a:xfrm>
              <a:off x="3132" y="1697"/>
              <a:ext cx="493" cy="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L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1.145.836.153 </a:t>
              </a:r>
              <a:endParaRPr kumimoji="0" lang="es-C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9" name="Rectangle 35"/>
            <p:cNvSpPr>
              <a:spLocks noChangeArrowheads="1"/>
            </p:cNvSpPr>
            <p:nvPr/>
          </p:nvSpPr>
          <p:spPr bwMode="auto">
            <a:xfrm>
              <a:off x="4013" y="1697"/>
              <a:ext cx="93" cy="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L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0 </a:t>
              </a:r>
              <a:endParaRPr kumimoji="0" lang="es-C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0" name="Rectangle 36"/>
            <p:cNvSpPr>
              <a:spLocks noChangeArrowheads="1"/>
            </p:cNvSpPr>
            <p:nvPr/>
          </p:nvSpPr>
          <p:spPr bwMode="auto">
            <a:xfrm>
              <a:off x="4199" y="1697"/>
              <a:ext cx="400" cy="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L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96.905.707 </a:t>
              </a:r>
              <a:endParaRPr kumimoji="0" lang="es-C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" name="Rectangle 37"/>
            <p:cNvSpPr>
              <a:spLocks noChangeArrowheads="1"/>
            </p:cNvSpPr>
            <p:nvPr/>
          </p:nvSpPr>
          <p:spPr bwMode="auto">
            <a:xfrm>
              <a:off x="4837" y="1697"/>
              <a:ext cx="191" cy="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L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8,5%</a:t>
              </a:r>
              <a:endParaRPr kumimoji="0" lang="es-C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2" name="Rectangle 38"/>
            <p:cNvSpPr>
              <a:spLocks noChangeArrowheads="1"/>
            </p:cNvSpPr>
            <p:nvPr/>
          </p:nvSpPr>
          <p:spPr bwMode="auto">
            <a:xfrm>
              <a:off x="5300" y="1697"/>
              <a:ext cx="191" cy="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L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8,5%</a:t>
              </a:r>
              <a:endParaRPr kumimoji="0" lang="es-C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3" name="Rectangle 39"/>
            <p:cNvSpPr>
              <a:spLocks noChangeArrowheads="1"/>
            </p:cNvSpPr>
            <p:nvPr/>
          </p:nvSpPr>
          <p:spPr bwMode="auto">
            <a:xfrm>
              <a:off x="679" y="1832"/>
              <a:ext cx="133" cy="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L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22 </a:t>
              </a:r>
              <a:endParaRPr kumimoji="0" lang="es-C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4" name="Rectangle 40"/>
            <p:cNvSpPr>
              <a:spLocks noChangeArrowheads="1"/>
            </p:cNvSpPr>
            <p:nvPr/>
          </p:nvSpPr>
          <p:spPr bwMode="auto">
            <a:xfrm>
              <a:off x="969" y="1832"/>
              <a:ext cx="1966" cy="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L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BIENES Y SERVICIOS DE CONSUMO                                                   </a:t>
              </a:r>
              <a:endParaRPr kumimoji="0" lang="es-C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5" name="Rectangle 41"/>
            <p:cNvSpPr>
              <a:spLocks noChangeArrowheads="1"/>
            </p:cNvSpPr>
            <p:nvPr/>
          </p:nvSpPr>
          <p:spPr bwMode="auto">
            <a:xfrm>
              <a:off x="2668" y="1832"/>
              <a:ext cx="435" cy="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L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313.459.203 </a:t>
              </a:r>
              <a:endParaRPr kumimoji="0" lang="es-C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6" name="Rectangle 42"/>
            <p:cNvSpPr>
              <a:spLocks noChangeArrowheads="1"/>
            </p:cNvSpPr>
            <p:nvPr/>
          </p:nvSpPr>
          <p:spPr bwMode="auto">
            <a:xfrm>
              <a:off x="3184" y="1832"/>
              <a:ext cx="435" cy="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L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313.459.203 </a:t>
              </a:r>
              <a:endParaRPr kumimoji="0" lang="es-C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7" name="Rectangle 43"/>
            <p:cNvSpPr>
              <a:spLocks noChangeArrowheads="1"/>
            </p:cNvSpPr>
            <p:nvPr/>
          </p:nvSpPr>
          <p:spPr bwMode="auto">
            <a:xfrm>
              <a:off x="4013" y="1832"/>
              <a:ext cx="93" cy="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L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0 </a:t>
              </a:r>
              <a:endParaRPr kumimoji="0" lang="es-C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8" name="Rectangle 44"/>
            <p:cNvSpPr>
              <a:spLocks noChangeArrowheads="1"/>
            </p:cNvSpPr>
            <p:nvPr/>
          </p:nvSpPr>
          <p:spPr bwMode="auto">
            <a:xfrm>
              <a:off x="4199" y="1832"/>
              <a:ext cx="400" cy="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L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13.300.818 </a:t>
              </a:r>
              <a:endParaRPr kumimoji="0" lang="es-C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9" name="Rectangle 45"/>
            <p:cNvSpPr>
              <a:spLocks noChangeArrowheads="1"/>
            </p:cNvSpPr>
            <p:nvPr/>
          </p:nvSpPr>
          <p:spPr bwMode="auto">
            <a:xfrm>
              <a:off x="4837" y="1832"/>
              <a:ext cx="191" cy="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L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4,2%</a:t>
              </a:r>
              <a:endParaRPr kumimoji="0" lang="es-C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0" name="Rectangle 46"/>
            <p:cNvSpPr>
              <a:spLocks noChangeArrowheads="1"/>
            </p:cNvSpPr>
            <p:nvPr/>
          </p:nvSpPr>
          <p:spPr bwMode="auto">
            <a:xfrm>
              <a:off x="5300" y="1832"/>
              <a:ext cx="191" cy="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L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4,2%</a:t>
              </a:r>
              <a:endParaRPr kumimoji="0" lang="es-C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1" name="Rectangle 47"/>
            <p:cNvSpPr>
              <a:spLocks noChangeArrowheads="1"/>
            </p:cNvSpPr>
            <p:nvPr/>
          </p:nvSpPr>
          <p:spPr bwMode="auto">
            <a:xfrm>
              <a:off x="679" y="1967"/>
              <a:ext cx="133" cy="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L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23 </a:t>
              </a:r>
              <a:endParaRPr kumimoji="0" lang="es-C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2" name="Rectangle 48"/>
            <p:cNvSpPr>
              <a:spLocks noChangeArrowheads="1"/>
            </p:cNvSpPr>
            <p:nvPr/>
          </p:nvSpPr>
          <p:spPr bwMode="auto">
            <a:xfrm>
              <a:off x="969" y="1967"/>
              <a:ext cx="2035" cy="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L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PRESTACIONES DE SEGURIDAD SOCIAL                                                </a:t>
              </a:r>
              <a:endParaRPr kumimoji="0" lang="es-C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3" name="Rectangle 49"/>
            <p:cNvSpPr>
              <a:spLocks noChangeArrowheads="1"/>
            </p:cNvSpPr>
            <p:nvPr/>
          </p:nvSpPr>
          <p:spPr bwMode="auto">
            <a:xfrm>
              <a:off x="2737" y="1967"/>
              <a:ext cx="360" cy="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L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1.565.292 </a:t>
              </a:r>
              <a:endParaRPr kumimoji="0" lang="es-C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4" name="Rectangle 50"/>
            <p:cNvSpPr>
              <a:spLocks noChangeArrowheads="1"/>
            </p:cNvSpPr>
            <p:nvPr/>
          </p:nvSpPr>
          <p:spPr bwMode="auto">
            <a:xfrm>
              <a:off x="3254" y="1967"/>
              <a:ext cx="360" cy="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L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1.565.292 </a:t>
              </a:r>
              <a:endParaRPr kumimoji="0" lang="es-C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5" name="Rectangle 51"/>
            <p:cNvSpPr>
              <a:spLocks noChangeArrowheads="1"/>
            </p:cNvSpPr>
            <p:nvPr/>
          </p:nvSpPr>
          <p:spPr bwMode="auto">
            <a:xfrm>
              <a:off x="4013" y="1967"/>
              <a:ext cx="93" cy="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L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0 </a:t>
              </a:r>
              <a:endParaRPr kumimoji="0" lang="es-C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6" name="Rectangle 52"/>
            <p:cNvSpPr>
              <a:spLocks noChangeArrowheads="1"/>
            </p:cNvSpPr>
            <p:nvPr/>
          </p:nvSpPr>
          <p:spPr bwMode="auto">
            <a:xfrm>
              <a:off x="4286" y="1967"/>
              <a:ext cx="307" cy="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L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189.733 </a:t>
              </a:r>
              <a:endParaRPr kumimoji="0" lang="es-C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7" name="Rectangle 53"/>
            <p:cNvSpPr>
              <a:spLocks noChangeArrowheads="1"/>
            </p:cNvSpPr>
            <p:nvPr/>
          </p:nvSpPr>
          <p:spPr bwMode="auto">
            <a:xfrm>
              <a:off x="4802" y="1967"/>
              <a:ext cx="226" cy="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L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12,1%</a:t>
              </a:r>
              <a:endParaRPr kumimoji="0" lang="es-C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8" name="Rectangle 54"/>
            <p:cNvSpPr>
              <a:spLocks noChangeArrowheads="1"/>
            </p:cNvSpPr>
            <p:nvPr/>
          </p:nvSpPr>
          <p:spPr bwMode="auto">
            <a:xfrm>
              <a:off x="5266" y="1967"/>
              <a:ext cx="226" cy="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L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12,1%</a:t>
              </a:r>
              <a:endParaRPr kumimoji="0" lang="es-C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9" name="Rectangle 55"/>
            <p:cNvSpPr>
              <a:spLocks noChangeArrowheads="1"/>
            </p:cNvSpPr>
            <p:nvPr/>
          </p:nvSpPr>
          <p:spPr bwMode="auto">
            <a:xfrm>
              <a:off x="679" y="2102"/>
              <a:ext cx="133" cy="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L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24 </a:t>
              </a:r>
              <a:endParaRPr kumimoji="0" lang="es-C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0" name="Rectangle 56"/>
            <p:cNvSpPr>
              <a:spLocks noChangeArrowheads="1"/>
            </p:cNvSpPr>
            <p:nvPr/>
          </p:nvSpPr>
          <p:spPr bwMode="auto">
            <a:xfrm>
              <a:off x="969" y="2102"/>
              <a:ext cx="1919" cy="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L" sz="1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TRANSFERENCIAS CORRIENTES                                                       </a:t>
              </a:r>
              <a:endParaRPr kumimoji="0" lang="es-CL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1" name="Rectangle 57"/>
            <p:cNvSpPr>
              <a:spLocks noChangeArrowheads="1"/>
            </p:cNvSpPr>
            <p:nvPr/>
          </p:nvSpPr>
          <p:spPr bwMode="auto">
            <a:xfrm>
              <a:off x="2703" y="2102"/>
              <a:ext cx="400" cy="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L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21.489.940 </a:t>
              </a:r>
              <a:endParaRPr kumimoji="0" lang="es-C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2" name="Rectangle 58"/>
            <p:cNvSpPr>
              <a:spLocks noChangeArrowheads="1"/>
            </p:cNvSpPr>
            <p:nvPr/>
          </p:nvSpPr>
          <p:spPr bwMode="auto">
            <a:xfrm>
              <a:off x="3219" y="2102"/>
              <a:ext cx="400" cy="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L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21.489.940 </a:t>
              </a:r>
              <a:endParaRPr kumimoji="0" lang="es-C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3" name="Rectangle 59"/>
            <p:cNvSpPr>
              <a:spLocks noChangeArrowheads="1"/>
            </p:cNvSpPr>
            <p:nvPr/>
          </p:nvSpPr>
          <p:spPr bwMode="auto">
            <a:xfrm>
              <a:off x="4013" y="2102"/>
              <a:ext cx="93" cy="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L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0 </a:t>
              </a:r>
              <a:endParaRPr kumimoji="0" lang="es-C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4" name="Rectangle 60"/>
            <p:cNvSpPr>
              <a:spLocks noChangeArrowheads="1"/>
            </p:cNvSpPr>
            <p:nvPr/>
          </p:nvSpPr>
          <p:spPr bwMode="auto">
            <a:xfrm>
              <a:off x="4233" y="2102"/>
              <a:ext cx="360" cy="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L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6.263.878 </a:t>
              </a:r>
              <a:endParaRPr kumimoji="0" lang="es-C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5" name="Rectangle 61"/>
            <p:cNvSpPr>
              <a:spLocks noChangeArrowheads="1"/>
            </p:cNvSpPr>
            <p:nvPr/>
          </p:nvSpPr>
          <p:spPr bwMode="auto">
            <a:xfrm>
              <a:off x="4802" y="2102"/>
              <a:ext cx="226" cy="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L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29,1%</a:t>
              </a:r>
              <a:endParaRPr kumimoji="0" lang="es-C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6" name="Rectangle 62"/>
            <p:cNvSpPr>
              <a:spLocks noChangeArrowheads="1"/>
            </p:cNvSpPr>
            <p:nvPr/>
          </p:nvSpPr>
          <p:spPr bwMode="auto">
            <a:xfrm>
              <a:off x="5266" y="2102"/>
              <a:ext cx="226" cy="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L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29,1%</a:t>
              </a:r>
              <a:endParaRPr kumimoji="0" lang="es-C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7" name="Rectangle 63"/>
            <p:cNvSpPr>
              <a:spLocks noChangeArrowheads="1"/>
            </p:cNvSpPr>
            <p:nvPr/>
          </p:nvSpPr>
          <p:spPr bwMode="auto">
            <a:xfrm>
              <a:off x="679" y="2238"/>
              <a:ext cx="133" cy="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L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25 </a:t>
              </a:r>
              <a:endParaRPr kumimoji="0" lang="es-C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8" name="Rectangle 64"/>
            <p:cNvSpPr>
              <a:spLocks noChangeArrowheads="1"/>
            </p:cNvSpPr>
            <p:nvPr/>
          </p:nvSpPr>
          <p:spPr bwMode="auto">
            <a:xfrm>
              <a:off x="969" y="2238"/>
              <a:ext cx="1716" cy="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L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INTEGROS AL FISCO                                                               </a:t>
              </a:r>
              <a:endParaRPr kumimoji="0" lang="es-C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9" name="Rectangle 65"/>
            <p:cNvSpPr>
              <a:spLocks noChangeArrowheads="1"/>
            </p:cNvSpPr>
            <p:nvPr/>
          </p:nvSpPr>
          <p:spPr bwMode="auto">
            <a:xfrm>
              <a:off x="2703" y="2238"/>
              <a:ext cx="400" cy="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L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13.454.718 </a:t>
              </a:r>
              <a:endParaRPr kumimoji="0" lang="es-C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0" name="Rectangle 66"/>
            <p:cNvSpPr>
              <a:spLocks noChangeArrowheads="1"/>
            </p:cNvSpPr>
            <p:nvPr/>
          </p:nvSpPr>
          <p:spPr bwMode="auto">
            <a:xfrm>
              <a:off x="3219" y="2238"/>
              <a:ext cx="400" cy="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L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13.454.718 </a:t>
              </a:r>
              <a:endParaRPr kumimoji="0" lang="es-C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1" name="Rectangle 67"/>
            <p:cNvSpPr>
              <a:spLocks noChangeArrowheads="1"/>
            </p:cNvSpPr>
            <p:nvPr/>
          </p:nvSpPr>
          <p:spPr bwMode="auto">
            <a:xfrm>
              <a:off x="4013" y="2238"/>
              <a:ext cx="93" cy="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L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0 </a:t>
              </a:r>
              <a:endParaRPr kumimoji="0" lang="es-C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2" name="Rectangle 68"/>
            <p:cNvSpPr>
              <a:spLocks noChangeArrowheads="1"/>
            </p:cNvSpPr>
            <p:nvPr/>
          </p:nvSpPr>
          <p:spPr bwMode="auto">
            <a:xfrm>
              <a:off x="4286" y="2238"/>
              <a:ext cx="307" cy="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L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364.594 </a:t>
              </a:r>
              <a:endParaRPr kumimoji="0" lang="es-C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3" name="Rectangle 69"/>
            <p:cNvSpPr>
              <a:spLocks noChangeArrowheads="1"/>
            </p:cNvSpPr>
            <p:nvPr/>
          </p:nvSpPr>
          <p:spPr bwMode="auto">
            <a:xfrm>
              <a:off x="4837" y="2238"/>
              <a:ext cx="191" cy="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L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2,7%</a:t>
              </a:r>
              <a:endParaRPr kumimoji="0" lang="es-C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4" name="Rectangle 70"/>
            <p:cNvSpPr>
              <a:spLocks noChangeArrowheads="1"/>
            </p:cNvSpPr>
            <p:nvPr/>
          </p:nvSpPr>
          <p:spPr bwMode="auto">
            <a:xfrm>
              <a:off x="5300" y="2238"/>
              <a:ext cx="191" cy="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L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2,7%</a:t>
              </a:r>
              <a:endParaRPr kumimoji="0" lang="es-C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5" name="Rectangle 71"/>
            <p:cNvSpPr>
              <a:spLocks noChangeArrowheads="1"/>
            </p:cNvSpPr>
            <p:nvPr/>
          </p:nvSpPr>
          <p:spPr bwMode="auto">
            <a:xfrm>
              <a:off x="679" y="2373"/>
              <a:ext cx="133" cy="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L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26 </a:t>
              </a:r>
              <a:endParaRPr kumimoji="0" lang="es-C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6" name="Rectangle 72"/>
            <p:cNvSpPr>
              <a:spLocks noChangeArrowheads="1"/>
            </p:cNvSpPr>
            <p:nvPr/>
          </p:nvSpPr>
          <p:spPr bwMode="auto">
            <a:xfrm>
              <a:off x="969" y="2373"/>
              <a:ext cx="1890" cy="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L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OTROS GASTOS CORRIENTES                                                         </a:t>
              </a:r>
              <a:endParaRPr kumimoji="0" lang="es-C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7" name="Rectangle 73"/>
            <p:cNvSpPr>
              <a:spLocks noChangeArrowheads="1"/>
            </p:cNvSpPr>
            <p:nvPr/>
          </p:nvSpPr>
          <p:spPr bwMode="auto">
            <a:xfrm>
              <a:off x="2790" y="2373"/>
              <a:ext cx="307" cy="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L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597.112 </a:t>
              </a:r>
              <a:endParaRPr kumimoji="0" lang="es-C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8" name="Rectangle 74"/>
            <p:cNvSpPr>
              <a:spLocks noChangeArrowheads="1"/>
            </p:cNvSpPr>
            <p:nvPr/>
          </p:nvSpPr>
          <p:spPr bwMode="auto">
            <a:xfrm>
              <a:off x="3306" y="2373"/>
              <a:ext cx="307" cy="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L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597.112 </a:t>
              </a:r>
              <a:endParaRPr kumimoji="0" lang="es-C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9" name="Rectangle 75"/>
            <p:cNvSpPr>
              <a:spLocks noChangeArrowheads="1"/>
            </p:cNvSpPr>
            <p:nvPr/>
          </p:nvSpPr>
          <p:spPr bwMode="auto">
            <a:xfrm>
              <a:off x="4013" y="2373"/>
              <a:ext cx="93" cy="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L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0 </a:t>
              </a:r>
              <a:endParaRPr kumimoji="0" lang="es-C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0" name="Rectangle 76"/>
            <p:cNvSpPr>
              <a:spLocks noChangeArrowheads="1"/>
            </p:cNvSpPr>
            <p:nvPr/>
          </p:nvSpPr>
          <p:spPr bwMode="auto">
            <a:xfrm>
              <a:off x="4320" y="2373"/>
              <a:ext cx="267" cy="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L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45.086 </a:t>
              </a:r>
              <a:endParaRPr kumimoji="0" lang="es-C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1" name="Rectangle 77"/>
            <p:cNvSpPr>
              <a:spLocks noChangeArrowheads="1"/>
            </p:cNvSpPr>
            <p:nvPr/>
          </p:nvSpPr>
          <p:spPr bwMode="auto">
            <a:xfrm>
              <a:off x="4837" y="2373"/>
              <a:ext cx="191" cy="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L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7,6%</a:t>
              </a:r>
              <a:endParaRPr kumimoji="0" lang="es-C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2" name="Rectangle 78"/>
            <p:cNvSpPr>
              <a:spLocks noChangeArrowheads="1"/>
            </p:cNvSpPr>
            <p:nvPr/>
          </p:nvSpPr>
          <p:spPr bwMode="auto">
            <a:xfrm>
              <a:off x="5300" y="2373"/>
              <a:ext cx="191" cy="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L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7,6%</a:t>
              </a:r>
              <a:endParaRPr kumimoji="0" lang="es-C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3" name="Rectangle 79"/>
            <p:cNvSpPr>
              <a:spLocks noChangeArrowheads="1"/>
            </p:cNvSpPr>
            <p:nvPr/>
          </p:nvSpPr>
          <p:spPr bwMode="auto">
            <a:xfrm>
              <a:off x="679" y="2508"/>
              <a:ext cx="133" cy="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L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29 </a:t>
              </a:r>
              <a:endParaRPr kumimoji="0" lang="es-C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4" name="Rectangle 80"/>
            <p:cNvSpPr>
              <a:spLocks noChangeArrowheads="1"/>
            </p:cNvSpPr>
            <p:nvPr/>
          </p:nvSpPr>
          <p:spPr bwMode="auto">
            <a:xfrm>
              <a:off x="969" y="2508"/>
              <a:ext cx="2128" cy="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L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ADQUISICIÓN DE ACTIVOS NO FINANCIEROS                                           </a:t>
              </a:r>
              <a:endParaRPr kumimoji="0" lang="es-C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5" name="Rectangle 81"/>
            <p:cNvSpPr>
              <a:spLocks noChangeArrowheads="1"/>
            </p:cNvSpPr>
            <p:nvPr/>
          </p:nvSpPr>
          <p:spPr bwMode="auto">
            <a:xfrm>
              <a:off x="2703" y="2508"/>
              <a:ext cx="400" cy="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L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30.734.846 </a:t>
              </a:r>
              <a:endParaRPr kumimoji="0" lang="es-C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6" name="Rectangle 82"/>
            <p:cNvSpPr>
              <a:spLocks noChangeArrowheads="1"/>
            </p:cNvSpPr>
            <p:nvPr/>
          </p:nvSpPr>
          <p:spPr bwMode="auto">
            <a:xfrm>
              <a:off x="3219" y="2508"/>
              <a:ext cx="400" cy="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L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30.734.846 </a:t>
              </a:r>
              <a:endParaRPr kumimoji="0" lang="es-C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7" name="Rectangle 83"/>
            <p:cNvSpPr>
              <a:spLocks noChangeArrowheads="1"/>
            </p:cNvSpPr>
            <p:nvPr/>
          </p:nvSpPr>
          <p:spPr bwMode="auto">
            <a:xfrm>
              <a:off x="4013" y="2508"/>
              <a:ext cx="93" cy="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L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0 </a:t>
              </a:r>
              <a:endParaRPr kumimoji="0" lang="es-C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8" name="Rectangle 84"/>
            <p:cNvSpPr>
              <a:spLocks noChangeArrowheads="1"/>
            </p:cNvSpPr>
            <p:nvPr/>
          </p:nvSpPr>
          <p:spPr bwMode="auto">
            <a:xfrm>
              <a:off x="4286" y="2508"/>
              <a:ext cx="307" cy="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L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211.534 </a:t>
              </a:r>
              <a:endParaRPr kumimoji="0" lang="es-C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9" name="Rectangle 85"/>
            <p:cNvSpPr>
              <a:spLocks noChangeArrowheads="1"/>
            </p:cNvSpPr>
            <p:nvPr/>
          </p:nvSpPr>
          <p:spPr bwMode="auto">
            <a:xfrm>
              <a:off x="4837" y="2508"/>
              <a:ext cx="191" cy="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L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0,7%</a:t>
              </a:r>
              <a:endParaRPr kumimoji="0" lang="es-C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0" name="Rectangle 86"/>
            <p:cNvSpPr>
              <a:spLocks noChangeArrowheads="1"/>
            </p:cNvSpPr>
            <p:nvPr/>
          </p:nvSpPr>
          <p:spPr bwMode="auto">
            <a:xfrm>
              <a:off x="5300" y="2508"/>
              <a:ext cx="191" cy="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L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0,7%</a:t>
              </a:r>
              <a:endParaRPr kumimoji="0" lang="es-C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1" name="Rectangle 87"/>
            <p:cNvSpPr>
              <a:spLocks noChangeArrowheads="1"/>
            </p:cNvSpPr>
            <p:nvPr/>
          </p:nvSpPr>
          <p:spPr bwMode="auto">
            <a:xfrm>
              <a:off x="679" y="2643"/>
              <a:ext cx="133" cy="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L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30 </a:t>
              </a:r>
              <a:endParaRPr kumimoji="0" lang="es-C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2" name="Rectangle 88"/>
            <p:cNvSpPr>
              <a:spLocks noChangeArrowheads="1"/>
            </p:cNvSpPr>
            <p:nvPr/>
          </p:nvSpPr>
          <p:spPr bwMode="auto">
            <a:xfrm>
              <a:off x="969" y="2643"/>
              <a:ext cx="2064" cy="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L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ADQUISICIÓN DE ACTIVOS FINANCIEROS                                              </a:t>
              </a:r>
              <a:endParaRPr kumimoji="0" lang="es-C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3" name="Rectangle 89"/>
            <p:cNvSpPr>
              <a:spLocks noChangeArrowheads="1"/>
            </p:cNvSpPr>
            <p:nvPr/>
          </p:nvSpPr>
          <p:spPr bwMode="auto">
            <a:xfrm>
              <a:off x="2703" y="2643"/>
              <a:ext cx="400" cy="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L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35.638.897 </a:t>
              </a:r>
              <a:endParaRPr kumimoji="0" lang="es-C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4" name="Rectangle 90"/>
            <p:cNvSpPr>
              <a:spLocks noChangeArrowheads="1"/>
            </p:cNvSpPr>
            <p:nvPr/>
          </p:nvSpPr>
          <p:spPr bwMode="auto">
            <a:xfrm>
              <a:off x="3219" y="2643"/>
              <a:ext cx="400" cy="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L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35.638.897 </a:t>
              </a:r>
              <a:endParaRPr kumimoji="0" lang="es-C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5" name="Rectangle 91"/>
            <p:cNvSpPr>
              <a:spLocks noChangeArrowheads="1"/>
            </p:cNvSpPr>
            <p:nvPr/>
          </p:nvSpPr>
          <p:spPr bwMode="auto">
            <a:xfrm>
              <a:off x="4013" y="2643"/>
              <a:ext cx="93" cy="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L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0 </a:t>
              </a:r>
              <a:endParaRPr kumimoji="0" lang="es-C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6" name="Rectangle 92"/>
            <p:cNvSpPr>
              <a:spLocks noChangeArrowheads="1"/>
            </p:cNvSpPr>
            <p:nvPr/>
          </p:nvSpPr>
          <p:spPr bwMode="auto">
            <a:xfrm>
              <a:off x="4477" y="2643"/>
              <a:ext cx="93" cy="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L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0 </a:t>
              </a:r>
              <a:endParaRPr kumimoji="0" lang="es-C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7" name="Rectangle 93"/>
            <p:cNvSpPr>
              <a:spLocks noChangeArrowheads="1"/>
            </p:cNvSpPr>
            <p:nvPr/>
          </p:nvSpPr>
          <p:spPr bwMode="auto">
            <a:xfrm>
              <a:off x="4837" y="2643"/>
              <a:ext cx="191" cy="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L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0,0%</a:t>
              </a:r>
              <a:endParaRPr kumimoji="0" lang="es-C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8" name="Rectangle 94"/>
            <p:cNvSpPr>
              <a:spLocks noChangeArrowheads="1"/>
            </p:cNvSpPr>
            <p:nvPr/>
          </p:nvSpPr>
          <p:spPr bwMode="auto">
            <a:xfrm>
              <a:off x="5300" y="2643"/>
              <a:ext cx="191" cy="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L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0,0%</a:t>
              </a:r>
              <a:endParaRPr kumimoji="0" lang="es-C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9" name="Rectangle 95"/>
            <p:cNvSpPr>
              <a:spLocks noChangeArrowheads="1"/>
            </p:cNvSpPr>
            <p:nvPr/>
          </p:nvSpPr>
          <p:spPr bwMode="auto">
            <a:xfrm>
              <a:off x="679" y="2779"/>
              <a:ext cx="133" cy="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L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31 </a:t>
              </a:r>
              <a:endParaRPr kumimoji="0" lang="es-C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0" name="Rectangle 96"/>
            <p:cNvSpPr>
              <a:spLocks noChangeArrowheads="1"/>
            </p:cNvSpPr>
            <p:nvPr/>
          </p:nvSpPr>
          <p:spPr bwMode="auto">
            <a:xfrm>
              <a:off x="969" y="2779"/>
              <a:ext cx="1821" cy="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L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INICIATIVAS DE INVERSIÓN                                                        </a:t>
              </a:r>
              <a:endParaRPr kumimoji="0" lang="es-C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1" name="Rectangle 97"/>
            <p:cNvSpPr>
              <a:spLocks noChangeArrowheads="1"/>
            </p:cNvSpPr>
            <p:nvPr/>
          </p:nvSpPr>
          <p:spPr bwMode="auto">
            <a:xfrm>
              <a:off x="2737" y="2779"/>
              <a:ext cx="360" cy="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L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6.836.245 </a:t>
              </a:r>
              <a:endParaRPr kumimoji="0" lang="es-C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2" name="Rectangle 98"/>
            <p:cNvSpPr>
              <a:spLocks noChangeArrowheads="1"/>
            </p:cNvSpPr>
            <p:nvPr/>
          </p:nvSpPr>
          <p:spPr bwMode="auto">
            <a:xfrm>
              <a:off x="3254" y="2779"/>
              <a:ext cx="360" cy="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L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6.836.245 </a:t>
              </a:r>
              <a:endParaRPr kumimoji="0" lang="es-C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" name="Rectangle 99"/>
            <p:cNvSpPr>
              <a:spLocks noChangeArrowheads="1"/>
            </p:cNvSpPr>
            <p:nvPr/>
          </p:nvSpPr>
          <p:spPr bwMode="auto">
            <a:xfrm>
              <a:off x="4013" y="2779"/>
              <a:ext cx="93" cy="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L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0 </a:t>
              </a:r>
              <a:endParaRPr kumimoji="0" lang="es-C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" name="Rectangle 100"/>
            <p:cNvSpPr>
              <a:spLocks noChangeArrowheads="1"/>
            </p:cNvSpPr>
            <p:nvPr/>
          </p:nvSpPr>
          <p:spPr bwMode="auto">
            <a:xfrm>
              <a:off x="4407" y="2779"/>
              <a:ext cx="174" cy="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L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680 </a:t>
              </a:r>
              <a:endParaRPr kumimoji="0" lang="es-C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5" name="Rectangle 101"/>
            <p:cNvSpPr>
              <a:spLocks noChangeArrowheads="1"/>
            </p:cNvSpPr>
            <p:nvPr/>
          </p:nvSpPr>
          <p:spPr bwMode="auto">
            <a:xfrm>
              <a:off x="4837" y="2779"/>
              <a:ext cx="191" cy="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L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0,0%</a:t>
              </a:r>
              <a:endParaRPr kumimoji="0" lang="es-C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6" name="Rectangle 102"/>
            <p:cNvSpPr>
              <a:spLocks noChangeArrowheads="1"/>
            </p:cNvSpPr>
            <p:nvPr/>
          </p:nvSpPr>
          <p:spPr bwMode="auto">
            <a:xfrm>
              <a:off x="5300" y="2779"/>
              <a:ext cx="191" cy="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L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0,0%</a:t>
              </a:r>
              <a:endParaRPr kumimoji="0" lang="es-C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7" name="Rectangle 103"/>
            <p:cNvSpPr>
              <a:spLocks noChangeArrowheads="1"/>
            </p:cNvSpPr>
            <p:nvPr/>
          </p:nvSpPr>
          <p:spPr bwMode="auto">
            <a:xfrm>
              <a:off x="679" y="2914"/>
              <a:ext cx="133" cy="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L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32 </a:t>
              </a:r>
              <a:endParaRPr kumimoji="0" lang="es-C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8" name="Rectangle 104"/>
            <p:cNvSpPr>
              <a:spLocks noChangeArrowheads="1"/>
            </p:cNvSpPr>
            <p:nvPr/>
          </p:nvSpPr>
          <p:spPr bwMode="auto">
            <a:xfrm>
              <a:off x="969" y="2914"/>
              <a:ext cx="1629" cy="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L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PRÉSTAMOS                                                                       </a:t>
              </a:r>
              <a:endParaRPr kumimoji="0" lang="es-C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9" name="Rectangle 105"/>
            <p:cNvSpPr>
              <a:spLocks noChangeArrowheads="1"/>
            </p:cNvSpPr>
            <p:nvPr/>
          </p:nvSpPr>
          <p:spPr bwMode="auto">
            <a:xfrm>
              <a:off x="2737" y="2914"/>
              <a:ext cx="360" cy="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L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3.131.174 </a:t>
              </a:r>
              <a:endParaRPr kumimoji="0" lang="es-C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0" name="Rectangle 106"/>
            <p:cNvSpPr>
              <a:spLocks noChangeArrowheads="1"/>
            </p:cNvSpPr>
            <p:nvPr/>
          </p:nvSpPr>
          <p:spPr bwMode="auto">
            <a:xfrm>
              <a:off x="3254" y="2914"/>
              <a:ext cx="360" cy="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L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3.131.174 </a:t>
              </a:r>
              <a:endParaRPr kumimoji="0" lang="es-C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1" name="Rectangle 107"/>
            <p:cNvSpPr>
              <a:spLocks noChangeArrowheads="1"/>
            </p:cNvSpPr>
            <p:nvPr/>
          </p:nvSpPr>
          <p:spPr bwMode="auto">
            <a:xfrm>
              <a:off x="4013" y="2914"/>
              <a:ext cx="93" cy="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L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0 </a:t>
              </a:r>
              <a:endParaRPr kumimoji="0" lang="es-C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2" name="Rectangle 108"/>
            <p:cNvSpPr>
              <a:spLocks noChangeArrowheads="1"/>
            </p:cNvSpPr>
            <p:nvPr/>
          </p:nvSpPr>
          <p:spPr bwMode="auto">
            <a:xfrm>
              <a:off x="4286" y="2914"/>
              <a:ext cx="307" cy="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L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780.559 </a:t>
              </a:r>
              <a:endParaRPr kumimoji="0" lang="es-C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3" name="Rectangle 109"/>
            <p:cNvSpPr>
              <a:spLocks noChangeArrowheads="1"/>
            </p:cNvSpPr>
            <p:nvPr/>
          </p:nvSpPr>
          <p:spPr bwMode="auto">
            <a:xfrm>
              <a:off x="4802" y="2914"/>
              <a:ext cx="226" cy="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L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24,9%</a:t>
              </a:r>
              <a:endParaRPr kumimoji="0" lang="es-C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4" name="Rectangle 110"/>
            <p:cNvSpPr>
              <a:spLocks noChangeArrowheads="1"/>
            </p:cNvSpPr>
            <p:nvPr/>
          </p:nvSpPr>
          <p:spPr bwMode="auto">
            <a:xfrm>
              <a:off x="5266" y="2914"/>
              <a:ext cx="226" cy="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L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24,9%</a:t>
              </a:r>
              <a:endParaRPr kumimoji="0" lang="es-C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5" name="Rectangle 111"/>
            <p:cNvSpPr>
              <a:spLocks noChangeArrowheads="1"/>
            </p:cNvSpPr>
            <p:nvPr/>
          </p:nvSpPr>
          <p:spPr bwMode="auto">
            <a:xfrm>
              <a:off x="679" y="3049"/>
              <a:ext cx="133" cy="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L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33 </a:t>
              </a:r>
              <a:endParaRPr kumimoji="0" lang="es-C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6" name="Rectangle 112"/>
            <p:cNvSpPr>
              <a:spLocks noChangeArrowheads="1"/>
            </p:cNvSpPr>
            <p:nvPr/>
          </p:nvSpPr>
          <p:spPr bwMode="auto">
            <a:xfrm>
              <a:off x="969" y="3049"/>
              <a:ext cx="1890" cy="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L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TRANSFERENCIAS DE CAPITAL                                                       </a:t>
              </a:r>
              <a:endParaRPr kumimoji="0" lang="es-C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7" name="Rectangle 113"/>
            <p:cNvSpPr>
              <a:spLocks noChangeArrowheads="1"/>
            </p:cNvSpPr>
            <p:nvPr/>
          </p:nvSpPr>
          <p:spPr bwMode="auto">
            <a:xfrm>
              <a:off x="2703" y="3049"/>
              <a:ext cx="400" cy="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L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50.408.180 </a:t>
              </a:r>
              <a:endParaRPr kumimoji="0" lang="es-C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8" name="Rectangle 114"/>
            <p:cNvSpPr>
              <a:spLocks noChangeArrowheads="1"/>
            </p:cNvSpPr>
            <p:nvPr/>
          </p:nvSpPr>
          <p:spPr bwMode="auto">
            <a:xfrm>
              <a:off x="3219" y="3049"/>
              <a:ext cx="400" cy="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L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50.408.180 </a:t>
              </a:r>
              <a:endParaRPr kumimoji="0" lang="es-C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9" name="Rectangle 115"/>
            <p:cNvSpPr>
              <a:spLocks noChangeArrowheads="1"/>
            </p:cNvSpPr>
            <p:nvPr/>
          </p:nvSpPr>
          <p:spPr bwMode="auto">
            <a:xfrm>
              <a:off x="4013" y="3049"/>
              <a:ext cx="93" cy="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L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0 </a:t>
              </a:r>
              <a:endParaRPr kumimoji="0" lang="es-C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0" name="Rectangle 116"/>
            <p:cNvSpPr>
              <a:spLocks noChangeArrowheads="1"/>
            </p:cNvSpPr>
            <p:nvPr/>
          </p:nvSpPr>
          <p:spPr bwMode="auto">
            <a:xfrm>
              <a:off x="4233" y="3049"/>
              <a:ext cx="360" cy="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L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2.948.273 </a:t>
              </a:r>
              <a:endParaRPr kumimoji="0" lang="es-C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1" name="Rectangle 117"/>
            <p:cNvSpPr>
              <a:spLocks noChangeArrowheads="1"/>
            </p:cNvSpPr>
            <p:nvPr/>
          </p:nvSpPr>
          <p:spPr bwMode="auto">
            <a:xfrm>
              <a:off x="4837" y="3049"/>
              <a:ext cx="191" cy="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L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5,8%</a:t>
              </a:r>
              <a:endParaRPr kumimoji="0" lang="es-C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2" name="Rectangle 118"/>
            <p:cNvSpPr>
              <a:spLocks noChangeArrowheads="1"/>
            </p:cNvSpPr>
            <p:nvPr/>
          </p:nvSpPr>
          <p:spPr bwMode="auto">
            <a:xfrm>
              <a:off x="5300" y="3049"/>
              <a:ext cx="191" cy="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L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5,8%</a:t>
              </a:r>
              <a:endParaRPr kumimoji="0" lang="es-C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3" name="Rectangle 119"/>
            <p:cNvSpPr>
              <a:spLocks noChangeArrowheads="1"/>
            </p:cNvSpPr>
            <p:nvPr/>
          </p:nvSpPr>
          <p:spPr bwMode="auto">
            <a:xfrm>
              <a:off x="679" y="3184"/>
              <a:ext cx="133" cy="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L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34 </a:t>
              </a:r>
              <a:endParaRPr kumimoji="0" lang="es-C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4" name="Rectangle 120"/>
            <p:cNvSpPr>
              <a:spLocks noChangeArrowheads="1"/>
            </p:cNvSpPr>
            <p:nvPr/>
          </p:nvSpPr>
          <p:spPr bwMode="auto">
            <a:xfrm>
              <a:off x="969" y="3184"/>
              <a:ext cx="1774" cy="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L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SERVICIO DE LA DEUDA                                                            </a:t>
              </a:r>
              <a:endParaRPr kumimoji="0" lang="es-C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5" name="Rectangle 121"/>
            <p:cNvSpPr>
              <a:spLocks noChangeArrowheads="1"/>
            </p:cNvSpPr>
            <p:nvPr/>
          </p:nvSpPr>
          <p:spPr bwMode="auto">
            <a:xfrm>
              <a:off x="2737" y="3184"/>
              <a:ext cx="360" cy="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L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8.023.294 </a:t>
              </a:r>
              <a:endParaRPr kumimoji="0" lang="es-C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6" name="Rectangle 122"/>
            <p:cNvSpPr>
              <a:spLocks noChangeArrowheads="1"/>
            </p:cNvSpPr>
            <p:nvPr/>
          </p:nvSpPr>
          <p:spPr bwMode="auto">
            <a:xfrm>
              <a:off x="3254" y="3184"/>
              <a:ext cx="360" cy="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L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8.023.294 </a:t>
              </a:r>
              <a:endParaRPr kumimoji="0" lang="es-C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7" name="Rectangle 123"/>
            <p:cNvSpPr>
              <a:spLocks noChangeArrowheads="1"/>
            </p:cNvSpPr>
            <p:nvPr/>
          </p:nvSpPr>
          <p:spPr bwMode="auto">
            <a:xfrm>
              <a:off x="4013" y="3184"/>
              <a:ext cx="93" cy="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L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0 </a:t>
              </a:r>
              <a:endParaRPr kumimoji="0" lang="es-C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8" name="Rectangle 124"/>
            <p:cNvSpPr>
              <a:spLocks noChangeArrowheads="1"/>
            </p:cNvSpPr>
            <p:nvPr/>
          </p:nvSpPr>
          <p:spPr bwMode="auto">
            <a:xfrm>
              <a:off x="4199" y="3184"/>
              <a:ext cx="400" cy="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L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25.290.600 </a:t>
              </a:r>
              <a:endParaRPr kumimoji="0" lang="es-C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9" name="Rectangle 125"/>
            <p:cNvSpPr>
              <a:spLocks noChangeArrowheads="1"/>
            </p:cNvSpPr>
            <p:nvPr/>
          </p:nvSpPr>
          <p:spPr bwMode="auto">
            <a:xfrm>
              <a:off x="4767" y="3184"/>
              <a:ext cx="267" cy="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L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315,2%</a:t>
              </a:r>
              <a:endParaRPr kumimoji="0" lang="es-C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0" name="Rectangle 126"/>
            <p:cNvSpPr>
              <a:spLocks noChangeArrowheads="1"/>
            </p:cNvSpPr>
            <p:nvPr/>
          </p:nvSpPr>
          <p:spPr bwMode="auto">
            <a:xfrm>
              <a:off x="5231" y="3184"/>
              <a:ext cx="267" cy="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L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315,2%</a:t>
              </a:r>
              <a:endParaRPr kumimoji="0" lang="es-C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1" name="Rectangle 127"/>
            <p:cNvSpPr>
              <a:spLocks noChangeArrowheads="1"/>
            </p:cNvSpPr>
            <p:nvPr/>
          </p:nvSpPr>
          <p:spPr bwMode="auto">
            <a:xfrm>
              <a:off x="679" y="3320"/>
              <a:ext cx="133" cy="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L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35 </a:t>
              </a:r>
              <a:endParaRPr kumimoji="0" lang="es-C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2" name="Rectangle 128"/>
            <p:cNvSpPr>
              <a:spLocks noChangeArrowheads="1"/>
            </p:cNvSpPr>
            <p:nvPr/>
          </p:nvSpPr>
          <p:spPr bwMode="auto">
            <a:xfrm>
              <a:off x="969" y="3320"/>
              <a:ext cx="1751" cy="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L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SALDO FINAL DE CAJA                                                             </a:t>
              </a:r>
              <a:endParaRPr kumimoji="0" lang="es-C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" name="Rectangle 129"/>
            <p:cNvSpPr>
              <a:spLocks noChangeArrowheads="1"/>
            </p:cNvSpPr>
            <p:nvPr/>
          </p:nvSpPr>
          <p:spPr bwMode="auto">
            <a:xfrm>
              <a:off x="2703" y="3320"/>
              <a:ext cx="400" cy="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L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36.645.161 </a:t>
              </a:r>
              <a:endParaRPr kumimoji="0" lang="es-C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4" name="Rectangle 130"/>
            <p:cNvSpPr>
              <a:spLocks noChangeArrowheads="1"/>
            </p:cNvSpPr>
            <p:nvPr/>
          </p:nvSpPr>
          <p:spPr bwMode="auto">
            <a:xfrm>
              <a:off x="3219" y="3320"/>
              <a:ext cx="400" cy="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L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36.645.161 </a:t>
              </a:r>
              <a:endParaRPr kumimoji="0" lang="es-C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5" name="Line 131"/>
            <p:cNvSpPr>
              <a:spLocks noChangeShapeType="1"/>
            </p:cNvSpPr>
            <p:nvPr/>
          </p:nvSpPr>
          <p:spPr bwMode="auto">
            <a:xfrm>
              <a:off x="951" y="1088"/>
              <a:ext cx="0" cy="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L"/>
            </a:p>
          </p:txBody>
        </p:sp>
        <p:sp>
          <p:nvSpPr>
            <p:cNvPr id="136" name="Rectangle 132"/>
            <p:cNvSpPr>
              <a:spLocks noChangeArrowheads="1"/>
            </p:cNvSpPr>
            <p:nvPr/>
          </p:nvSpPr>
          <p:spPr bwMode="auto">
            <a:xfrm>
              <a:off x="951" y="1088"/>
              <a:ext cx="6" cy="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L"/>
            </a:p>
          </p:txBody>
        </p:sp>
        <p:sp>
          <p:nvSpPr>
            <p:cNvPr id="137" name="Line 133"/>
            <p:cNvSpPr>
              <a:spLocks noChangeShapeType="1"/>
            </p:cNvSpPr>
            <p:nvPr/>
          </p:nvSpPr>
          <p:spPr bwMode="auto">
            <a:xfrm>
              <a:off x="2511" y="1088"/>
              <a:ext cx="0" cy="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L"/>
            </a:p>
          </p:txBody>
        </p:sp>
        <p:sp>
          <p:nvSpPr>
            <p:cNvPr id="138" name="Rectangle 134"/>
            <p:cNvSpPr>
              <a:spLocks noChangeArrowheads="1"/>
            </p:cNvSpPr>
            <p:nvPr/>
          </p:nvSpPr>
          <p:spPr bwMode="auto">
            <a:xfrm>
              <a:off x="2511" y="1088"/>
              <a:ext cx="6" cy="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L"/>
            </a:p>
          </p:txBody>
        </p:sp>
        <p:sp>
          <p:nvSpPr>
            <p:cNvPr id="139" name="Line 135"/>
            <p:cNvSpPr>
              <a:spLocks noChangeShapeType="1"/>
            </p:cNvSpPr>
            <p:nvPr/>
          </p:nvSpPr>
          <p:spPr bwMode="auto">
            <a:xfrm>
              <a:off x="3027" y="1088"/>
              <a:ext cx="0" cy="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L"/>
            </a:p>
          </p:txBody>
        </p:sp>
        <p:sp>
          <p:nvSpPr>
            <p:cNvPr id="140" name="Rectangle 136"/>
            <p:cNvSpPr>
              <a:spLocks noChangeArrowheads="1"/>
            </p:cNvSpPr>
            <p:nvPr/>
          </p:nvSpPr>
          <p:spPr bwMode="auto">
            <a:xfrm>
              <a:off x="3027" y="1088"/>
              <a:ext cx="6" cy="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L"/>
            </a:p>
          </p:txBody>
        </p:sp>
        <p:sp>
          <p:nvSpPr>
            <p:cNvPr id="141" name="Line 137"/>
            <p:cNvSpPr>
              <a:spLocks noChangeShapeType="1"/>
            </p:cNvSpPr>
            <p:nvPr/>
          </p:nvSpPr>
          <p:spPr bwMode="auto">
            <a:xfrm>
              <a:off x="3543" y="1088"/>
              <a:ext cx="0" cy="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L"/>
            </a:p>
          </p:txBody>
        </p:sp>
        <p:sp>
          <p:nvSpPr>
            <p:cNvPr id="142" name="Rectangle 138"/>
            <p:cNvSpPr>
              <a:spLocks noChangeArrowheads="1"/>
            </p:cNvSpPr>
            <p:nvPr/>
          </p:nvSpPr>
          <p:spPr bwMode="auto">
            <a:xfrm>
              <a:off x="3543" y="1088"/>
              <a:ext cx="6" cy="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L"/>
            </a:p>
          </p:txBody>
        </p:sp>
        <p:sp>
          <p:nvSpPr>
            <p:cNvPr id="143" name="Line 139"/>
            <p:cNvSpPr>
              <a:spLocks noChangeShapeType="1"/>
            </p:cNvSpPr>
            <p:nvPr/>
          </p:nvSpPr>
          <p:spPr bwMode="auto">
            <a:xfrm>
              <a:off x="4060" y="1088"/>
              <a:ext cx="0" cy="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L"/>
            </a:p>
          </p:txBody>
        </p:sp>
        <p:sp>
          <p:nvSpPr>
            <p:cNvPr id="144" name="Rectangle 140"/>
            <p:cNvSpPr>
              <a:spLocks noChangeArrowheads="1"/>
            </p:cNvSpPr>
            <p:nvPr/>
          </p:nvSpPr>
          <p:spPr bwMode="auto">
            <a:xfrm>
              <a:off x="4060" y="1088"/>
              <a:ext cx="5" cy="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L"/>
            </a:p>
          </p:txBody>
        </p:sp>
        <p:sp>
          <p:nvSpPr>
            <p:cNvPr id="145" name="Rectangle 141"/>
            <p:cNvSpPr>
              <a:spLocks noChangeArrowheads="1"/>
            </p:cNvSpPr>
            <p:nvPr/>
          </p:nvSpPr>
          <p:spPr bwMode="auto">
            <a:xfrm>
              <a:off x="4523" y="1088"/>
              <a:ext cx="6" cy="1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L"/>
            </a:p>
          </p:txBody>
        </p:sp>
        <p:sp>
          <p:nvSpPr>
            <p:cNvPr id="146" name="Rectangle 142"/>
            <p:cNvSpPr>
              <a:spLocks noChangeArrowheads="1"/>
            </p:cNvSpPr>
            <p:nvPr/>
          </p:nvSpPr>
          <p:spPr bwMode="auto">
            <a:xfrm>
              <a:off x="4987" y="1088"/>
              <a:ext cx="6" cy="1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L"/>
            </a:p>
          </p:txBody>
        </p:sp>
        <p:sp>
          <p:nvSpPr>
            <p:cNvPr id="147" name="Line 143"/>
            <p:cNvSpPr>
              <a:spLocks noChangeShapeType="1"/>
            </p:cNvSpPr>
            <p:nvPr/>
          </p:nvSpPr>
          <p:spPr bwMode="auto">
            <a:xfrm>
              <a:off x="482" y="1088"/>
              <a:ext cx="497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L"/>
            </a:p>
          </p:txBody>
        </p:sp>
        <p:sp>
          <p:nvSpPr>
            <p:cNvPr id="148" name="Rectangle 144"/>
            <p:cNvSpPr>
              <a:spLocks noChangeArrowheads="1"/>
            </p:cNvSpPr>
            <p:nvPr/>
          </p:nvSpPr>
          <p:spPr bwMode="auto">
            <a:xfrm>
              <a:off x="482" y="1088"/>
              <a:ext cx="4975" cy="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L"/>
            </a:p>
          </p:txBody>
        </p:sp>
        <p:sp>
          <p:nvSpPr>
            <p:cNvPr id="149" name="Rectangle 145"/>
            <p:cNvSpPr>
              <a:spLocks noChangeArrowheads="1"/>
            </p:cNvSpPr>
            <p:nvPr/>
          </p:nvSpPr>
          <p:spPr bwMode="auto">
            <a:xfrm>
              <a:off x="5451" y="1088"/>
              <a:ext cx="6" cy="1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L"/>
            </a:p>
          </p:txBody>
        </p:sp>
        <p:sp>
          <p:nvSpPr>
            <p:cNvPr id="150" name="Line 146"/>
            <p:cNvSpPr>
              <a:spLocks noChangeShapeType="1"/>
            </p:cNvSpPr>
            <p:nvPr/>
          </p:nvSpPr>
          <p:spPr bwMode="auto">
            <a:xfrm>
              <a:off x="476" y="1088"/>
              <a:ext cx="0" cy="236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L"/>
            </a:p>
          </p:txBody>
        </p:sp>
        <p:sp>
          <p:nvSpPr>
            <p:cNvPr id="151" name="Rectangle 147"/>
            <p:cNvSpPr>
              <a:spLocks noChangeArrowheads="1"/>
            </p:cNvSpPr>
            <p:nvPr/>
          </p:nvSpPr>
          <p:spPr bwMode="auto">
            <a:xfrm>
              <a:off x="476" y="1088"/>
              <a:ext cx="6" cy="236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L"/>
            </a:p>
          </p:txBody>
        </p:sp>
        <p:sp>
          <p:nvSpPr>
            <p:cNvPr id="152" name="Line 148"/>
            <p:cNvSpPr>
              <a:spLocks noChangeShapeType="1"/>
            </p:cNvSpPr>
            <p:nvPr/>
          </p:nvSpPr>
          <p:spPr bwMode="auto">
            <a:xfrm>
              <a:off x="482" y="3441"/>
              <a:ext cx="497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L"/>
            </a:p>
          </p:txBody>
        </p:sp>
        <p:sp>
          <p:nvSpPr>
            <p:cNvPr id="153" name="Rectangle 149"/>
            <p:cNvSpPr>
              <a:spLocks noChangeArrowheads="1"/>
            </p:cNvSpPr>
            <p:nvPr/>
          </p:nvSpPr>
          <p:spPr bwMode="auto">
            <a:xfrm>
              <a:off x="482" y="3441"/>
              <a:ext cx="4975" cy="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L"/>
            </a:p>
          </p:txBody>
        </p:sp>
        <p:sp>
          <p:nvSpPr>
            <p:cNvPr id="154" name="Line 150"/>
            <p:cNvSpPr>
              <a:spLocks noChangeShapeType="1"/>
            </p:cNvSpPr>
            <p:nvPr/>
          </p:nvSpPr>
          <p:spPr bwMode="auto">
            <a:xfrm>
              <a:off x="5451" y="1095"/>
              <a:ext cx="0" cy="235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L"/>
            </a:p>
          </p:txBody>
        </p:sp>
        <p:sp>
          <p:nvSpPr>
            <p:cNvPr id="155" name="Rectangle 151"/>
            <p:cNvSpPr>
              <a:spLocks noChangeArrowheads="1"/>
            </p:cNvSpPr>
            <p:nvPr/>
          </p:nvSpPr>
          <p:spPr bwMode="auto">
            <a:xfrm>
              <a:off x="5451" y="1095"/>
              <a:ext cx="6" cy="235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L"/>
            </a:p>
          </p:txBody>
        </p:sp>
        <p:sp>
          <p:nvSpPr>
            <p:cNvPr id="156" name="Line 152"/>
            <p:cNvSpPr>
              <a:spLocks noChangeShapeType="1"/>
            </p:cNvSpPr>
            <p:nvPr/>
          </p:nvSpPr>
          <p:spPr bwMode="auto">
            <a:xfrm>
              <a:off x="476" y="3448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L"/>
            </a:p>
          </p:txBody>
        </p:sp>
        <p:sp>
          <p:nvSpPr>
            <p:cNvPr id="157" name="Rectangle 153"/>
            <p:cNvSpPr>
              <a:spLocks noChangeArrowheads="1"/>
            </p:cNvSpPr>
            <p:nvPr/>
          </p:nvSpPr>
          <p:spPr bwMode="auto">
            <a:xfrm>
              <a:off x="476" y="3448"/>
              <a:ext cx="6" cy="7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L"/>
            </a:p>
          </p:txBody>
        </p:sp>
        <p:sp>
          <p:nvSpPr>
            <p:cNvPr id="158" name="Line 154"/>
            <p:cNvSpPr>
              <a:spLocks noChangeShapeType="1"/>
            </p:cNvSpPr>
            <p:nvPr/>
          </p:nvSpPr>
          <p:spPr bwMode="auto">
            <a:xfrm>
              <a:off x="951" y="3448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L"/>
            </a:p>
          </p:txBody>
        </p:sp>
        <p:sp>
          <p:nvSpPr>
            <p:cNvPr id="159" name="Rectangle 155"/>
            <p:cNvSpPr>
              <a:spLocks noChangeArrowheads="1"/>
            </p:cNvSpPr>
            <p:nvPr/>
          </p:nvSpPr>
          <p:spPr bwMode="auto">
            <a:xfrm>
              <a:off x="951" y="3448"/>
              <a:ext cx="6" cy="7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L"/>
            </a:p>
          </p:txBody>
        </p:sp>
        <p:sp>
          <p:nvSpPr>
            <p:cNvPr id="160" name="Line 156"/>
            <p:cNvSpPr>
              <a:spLocks noChangeShapeType="1"/>
            </p:cNvSpPr>
            <p:nvPr/>
          </p:nvSpPr>
          <p:spPr bwMode="auto">
            <a:xfrm>
              <a:off x="2511" y="3448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L"/>
            </a:p>
          </p:txBody>
        </p:sp>
        <p:sp>
          <p:nvSpPr>
            <p:cNvPr id="161" name="Rectangle 157"/>
            <p:cNvSpPr>
              <a:spLocks noChangeArrowheads="1"/>
            </p:cNvSpPr>
            <p:nvPr/>
          </p:nvSpPr>
          <p:spPr bwMode="auto">
            <a:xfrm>
              <a:off x="2511" y="3448"/>
              <a:ext cx="6" cy="7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L"/>
            </a:p>
          </p:txBody>
        </p:sp>
        <p:sp>
          <p:nvSpPr>
            <p:cNvPr id="162" name="Line 158"/>
            <p:cNvSpPr>
              <a:spLocks noChangeShapeType="1"/>
            </p:cNvSpPr>
            <p:nvPr/>
          </p:nvSpPr>
          <p:spPr bwMode="auto">
            <a:xfrm>
              <a:off x="3027" y="3448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L"/>
            </a:p>
          </p:txBody>
        </p:sp>
        <p:sp>
          <p:nvSpPr>
            <p:cNvPr id="163" name="Rectangle 159"/>
            <p:cNvSpPr>
              <a:spLocks noChangeArrowheads="1"/>
            </p:cNvSpPr>
            <p:nvPr/>
          </p:nvSpPr>
          <p:spPr bwMode="auto">
            <a:xfrm>
              <a:off x="3027" y="3448"/>
              <a:ext cx="6" cy="7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L"/>
            </a:p>
          </p:txBody>
        </p:sp>
        <p:sp>
          <p:nvSpPr>
            <p:cNvPr id="164" name="Line 160"/>
            <p:cNvSpPr>
              <a:spLocks noChangeShapeType="1"/>
            </p:cNvSpPr>
            <p:nvPr/>
          </p:nvSpPr>
          <p:spPr bwMode="auto">
            <a:xfrm>
              <a:off x="3543" y="3448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L"/>
            </a:p>
          </p:txBody>
        </p:sp>
        <p:sp>
          <p:nvSpPr>
            <p:cNvPr id="165" name="Rectangle 161"/>
            <p:cNvSpPr>
              <a:spLocks noChangeArrowheads="1"/>
            </p:cNvSpPr>
            <p:nvPr/>
          </p:nvSpPr>
          <p:spPr bwMode="auto">
            <a:xfrm>
              <a:off x="3543" y="3448"/>
              <a:ext cx="6" cy="7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L"/>
            </a:p>
          </p:txBody>
        </p:sp>
        <p:sp>
          <p:nvSpPr>
            <p:cNvPr id="166" name="Line 162"/>
            <p:cNvSpPr>
              <a:spLocks noChangeShapeType="1"/>
            </p:cNvSpPr>
            <p:nvPr/>
          </p:nvSpPr>
          <p:spPr bwMode="auto">
            <a:xfrm>
              <a:off x="4060" y="3448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L"/>
            </a:p>
          </p:txBody>
        </p:sp>
        <p:sp>
          <p:nvSpPr>
            <p:cNvPr id="167" name="Rectangle 163"/>
            <p:cNvSpPr>
              <a:spLocks noChangeArrowheads="1"/>
            </p:cNvSpPr>
            <p:nvPr/>
          </p:nvSpPr>
          <p:spPr bwMode="auto">
            <a:xfrm>
              <a:off x="4060" y="3448"/>
              <a:ext cx="5" cy="7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L"/>
            </a:p>
          </p:txBody>
        </p:sp>
        <p:sp>
          <p:nvSpPr>
            <p:cNvPr id="168" name="Line 164"/>
            <p:cNvSpPr>
              <a:spLocks noChangeShapeType="1"/>
            </p:cNvSpPr>
            <p:nvPr/>
          </p:nvSpPr>
          <p:spPr bwMode="auto">
            <a:xfrm>
              <a:off x="4523" y="3448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L"/>
            </a:p>
          </p:txBody>
        </p:sp>
        <p:sp>
          <p:nvSpPr>
            <p:cNvPr id="169" name="Rectangle 165"/>
            <p:cNvSpPr>
              <a:spLocks noChangeArrowheads="1"/>
            </p:cNvSpPr>
            <p:nvPr/>
          </p:nvSpPr>
          <p:spPr bwMode="auto">
            <a:xfrm>
              <a:off x="4523" y="3448"/>
              <a:ext cx="6" cy="7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L"/>
            </a:p>
          </p:txBody>
        </p:sp>
        <p:sp>
          <p:nvSpPr>
            <p:cNvPr id="170" name="Line 166"/>
            <p:cNvSpPr>
              <a:spLocks noChangeShapeType="1"/>
            </p:cNvSpPr>
            <p:nvPr/>
          </p:nvSpPr>
          <p:spPr bwMode="auto">
            <a:xfrm>
              <a:off x="4987" y="3448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L"/>
            </a:p>
          </p:txBody>
        </p:sp>
        <p:sp>
          <p:nvSpPr>
            <p:cNvPr id="171" name="Rectangle 167"/>
            <p:cNvSpPr>
              <a:spLocks noChangeArrowheads="1"/>
            </p:cNvSpPr>
            <p:nvPr/>
          </p:nvSpPr>
          <p:spPr bwMode="auto">
            <a:xfrm>
              <a:off x="4987" y="3448"/>
              <a:ext cx="6" cy="7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L"/>
            </a:p>
          </p:txBody>
        </p:sp>
        <p:sp>
          <p:nvSpPr>
            <p:cNvPr id="172" name="Line 168"/>
            <p:cNvSpPr>
              <a:spLocks noChangeShapeType="1"/>
            </p:cNvSpPr>
            <p:nvPr/>
          </p:nvSpPr>
          <p:spPr bwMode="auto">
            <a:xfrm>
              <a:off x="5451" y="3448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L"/>
            </a:p>
          </p:txBody>
        </p:sp>
        <p:sp>
          <p:nvSpPr>
            <p:cNvPr id="173" name="Rectangle 169"/>
            <p:cNvSpPr>
              <a:spLocks noChangeArrowheads="1"/>
            </p:cNvSpPr>
            <p:nvPr/>
          </p:nvSpPr>
          <p:spPr bwMode="auto">
            <a:xfrm>
              <a:off x="5451" y="3448"/>
              <a:ext cx="6" cy="7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L"/>
            </a:p>
          </p:txBody>
        </p:sp>
        <p:sp>
          <p:nvSpPr>
            <p:cNvPr id="174" name="Line 170"/>
            <p:cNvSpPr>
              <a:spLocks noChangeShapeType="1"/>
            </p:cNvSpPr>
            <p:nvPr/>
          </p:nvSpPr>
          <p:spPr bwMode="auto">
            <a:xfrm>
              <a:off x="5457" y="1088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L"/>
            </a:p>
          </p:txBody>
        </p:sp>
        <p:sp>
          <p:nvSpPr>
            <p:cNvPr id="175" name="Rectangle 171"/>
            <p:cNvSpPr>
              <a:spLocks noChangeArrowheads="1"/>
            </p:cNvSpPr>
            <p:nvPr/>
          </p:nvSpPr>
          <p:spPr bwMode="auto">
            <a:xfrm>
              <a:off x="5457" y="1088"/>
              <a:ext cx="6" cy="7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L"/>
            </a:p>
          </p:txBody>
        </p:sp>
        <p:sp>
          <p:nvSpPr>
            <p:cNvPr id="176" name="Line 172"/>
            <p:cNvSpPr>
              <a:spLocks noChangeShapeType="1"/>
            </p:cNvSpPr>
            <p:nvPr/>
          </p:nvSpPr>
          <p:spPr bwMode="auto">
            <a:xfrm>
              <a:off x="5457" y="1223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L"/>
            </a:p>
          </p:txBody>
        </p:sp>
        <p:sp>
          <p:nvSpPr>
            <p:cNvPr id="177" name="Rectangle 173"/>
            <p:cNvSpPr>
              <a:spLocks noChangeArrowheads="1"/>
            </p:cNvSpPr>
            <p:nvPr/>
          </p:nvSpPr>
          <p:spPr bwMode="auto">
            <a:xfrm>
              <a:off x="5457" y="1223"/>
              <a:ext cx="6" cy="7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L"/>
            </a:p>
          </p:txBody>
        </p:sp>
        <p:sp>
          <p:nvSpPr>
            <p:cNvPr id="178" name="Line 174"/>
            <p:cNvSpPr>
              <a:spLocks noChangeShapeType="1"/>
            </p:cNvSpPr>
            <p:nvPr/>
          </p:nvSpPr>
          <p:spPr bwMode="auto">
            <a:xfrm>
              <a:off x="5457" y="1548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L"/>
            </a:p>
          </p:txBody>
        </p:sp>
        <p:sp>
          <p:nvSpPr>
            <p:cNvPr id="179" name="Rectangle 175"/>
            <p:cNvSpPr>
              <a:spLocks noChangeArrowheads="1"/>
            </p:cNvSpPr>
            <p:nvPr/>
          </p:nvSpPr>
          <p:spPr bwMode="auto">
            <a:xfrm>
              <a:off x="5457" y="1548"/>
              <a:ext cx="6" cy="7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L"/>
            </a:p>
          </p:txBody>
        </p:sp>
        <p:sp>
          <p:nvSpPr>
            <p:cNvPr id="180" name="Line 176"/>
            <p:cNvSpPr>
              <a:spLocks noChangeShapeType="1"/>
            </p:cNvSpPr>
            <p:nvPr/>
          </p:nvSpPr>
          <p:spPr bwMode="auto">
            <a:xfrm>
              <a:off x="5457" y="1683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L"/>
            </a:p>
          </p:txBody>
        </p:sp>
        <p:sp>
          <p:nvSpPr>
            <p:cNvPr id="181" name="Rectangle 177"/>
            <p:cNvSpPr>
              <a:spLocks noChangeArrowheads="1"/>
            </p:cNvSpPr>
            <p:nvPr/>
          </p:nvSpPr>
          <p:spPr bwMode="auto">
            <a:xfrm>
              <a:off x="5457" y="1683"/>
              <a:ext cx="6" cy="7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L"/>
            </a:p>
          </p:txBody>
        </p:sp>
        <p:sp>
          <p:nvSpPr>
            <p:cNvPr id="182" name="Line 178"/>
            <p:cNvSpPr>
              <a:spLocks noChangeShapeType="1"/>
            </p:cNvSpPr>
            <p:nvPr/>
          </p:nvSpPr>
          <p:spPr bwMode="auto">
            <a:xfrm>
              <a:off x="5457" y="1818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L"/>
            </a:p>
          </p:txBody>
        </p:sp>
        <p:sp>
          <p:nvSpPr>
            <p:cNvPr id="183" name="Rectangle 179"/>
            <p:cNvSpPr>
              <a:spLocks noChangeArrowheads="1"/>
            </p:cNvSpPr>
            <p:nvPr/>
          </p:nvSpPr>
          <p:spPr bwMode="auto">
            <a:xfrm>
              <a:off x="5457" y="1818"/>
              <a:ext cx="6" cy="7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L"/>
            </a:p>
          </p:txBody>
        </p:sp>
        <p:sp>
          <p:nvSpPr>
            <p:cNvPr id="184" name="Line 180"/>
            <p:cNvSpPr>
              <a:spLocks noChangeShapeType="1"/>
            </p:cNvSpPr>
            <p:nvPr/>
          </p:nvSpPr>
          <p:spPr bwMode="auto">
            <a:xfrm>
              <a:off x="5457" y="1954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L"/>
            </a:p>
          </p:txBody>
        </p:sp>
        <p:sp>
          <p:nvSpPr>
            <p:cNvPr id="185" name="Rectangle 181"/>
            <p:cNvSpPr>
              <a:spLocks noChangeArrowheads="1"/>
            </p:cNvSpPr>
            <p:nvPr/>
          </p:nvSpPr>
          <p:spPr bwMode="auto">
            <a:xfrm>
              <a:off x="5457" y="1954"/>
              <a:ext cx="6" cy="6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L"/>
            </a:p>
          </p:txBody>
        </p:sp>
        <p:sp>
          <p:nvSpPr>
            <p:cNvPr id="186" name="Line 182"/>
            <p:cNvSpPr>
              <a:spLocks noChangeShapeType="1"/>
            </p:cNvSpPr>
            <p:nvPr/>
          </p:nvSpPr>
          <p:spPr bwMode="auto">
            <a:xfrm>
              <a:off x="5457" y="2089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L"/>
            </a:p>
          </p:txBody>
        </p:sp>
        <p:sp>
          <p:nvSpPr>
            <p:cNvPr id="187" name="Rectangle 183"/>
            <p:cNvSpPr>
              <a:spLocks noChangeArrowheads="1"/>
            </p:cNvSpPr>
            <p:nvPr/>
          </p:nvSpPr>
          <p:spPr bwMode="auto">
            <a:xfrm>
              <a:off x="5457" y="2089"/>
              <a:ext cx="6" cy="7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L"/>
            </a:p>
          </p:txBody>
        </p:sp>
        <p:sp>
          <p:nvSpPr>
            <p:cNvPr id="188" name="Line 184"/>
            <p:cNvSpPr>
              <a:spLocks noChangeShapeType="1"/>
            </p:cNvSpPr>
            <p:nvPr/>
          </p:nvSpPr>
          <p:spPr bwMode="auto">
            <a:xfrm>
              <a:off x="5457" y="2224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L"/>
            </a:p>
          </p:txBody>
        </p:sp>
        <p:sp>
          <p:nvSpPr>
            <p:cNvPr id="189" name="Rectangle 185"/>
            <p:cNvSpPr>
              <a:spLocks noChangeArrowheads="1"/>
            </p:cNvSpPr>
            <p:nvPr/>
          </p:nvSpPr>
          <p:spPr bwMode="auto">
            <a:xfrm>
              <a:off x="5457" y="2224"/>
              <a:ext cx="6" cy="7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L"/>
            </a:p>
          </p:txBody>
        </p:sp>
        <p:sp>
          <p:nvSpPr>
            <p:cNvPr id="190" name="Line 186"/>
            <p:cNvSpPr>
              <a:spLocks noChangeShapeType="1"/>
            </p:cNvSpPr>
            <p:nvPr/>
          </p:nvSpPr>
          <p:spPr bwMode="auto">
            <a:xfrm>
              <a:off x="5457" y="2359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L"/>
            </a:p>
          </p:txBody>
        </p:sp>
        <p:sp>
          <p:nvSpPr>
            <p:cNvPr id="191" name="Rectangle 187"/>
            <p:cNvSpPr>
              <a:spLocks noChangeArrowheads="1"/>
            </p:cNvSpPr>
            <p:nvPr/>
          </p:nvSpPr>
          <p:spPr bwMode="auto">
            <a:xfrm>
              <a:off x="5457" y="2359"/>
              <a:ext cx="6" cy="7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L"/>
            </a:p>
          </p:txBody>
        </p:sp>
        <p:sp>
          <p:nvSpPr>
            <p:cNvPr id="192" name="Line 188"/>
            <p:cNvSpPr>
              <a:spLocks noChangeShapeType="1"/>
            </p:cNvSpPr>
            <p:nvPr/>
          </p:nvSpPr>
          <p:spPr bwMode="auto">
            <a:xfrm>
              <a:off x="5457" y="2495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L"/>
            </a:p>
          </p:txBody>
        </p:sp>
        <p:sp>
          <p:nvSpPr>
            <p:cNvPr id="193" name="Rectangle 189"/>
            <p:cNvSpPr>
              <a:spLocks noChangeArrowheads="1"/>
            </p:cNvSpPr>
            <p:nvPr/>
          </p:nvSpPr>
          <p:spPr bwMode="auto">
            <a:xfrm>
              <a:off x="5457" y="2495"/>
              <a:ext cx="6" cy="6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L"/>
            </a:p>
          </p:txBody>
        </p:sp>
        <p:sp>
          <p:nvSpPr>
            <p:cNvPr id="194" name="Line 190"/>
            <p:cNvSpPr>
              <a:spLocks noChangeShapeType="1"/>
            </p:cNvSpPr>
            <p:nvPr/>
          </p:nvSpPr>
          <p:spPr bwMode="auto">
            <a:xfrm>
              <a:off x="5457" y="2630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L"/>
            </a:p>
          </p:txBody>
        </p:sp>
        <p:sp>
          <p:nvSpPr>
            <p:cNvPr id="195" name="Rectangle 191"/>
            <p:cNvSpPr>
              <a:spLocks noChangeArrowheads="1"/>
            </p:cNvSpPr>
            <p:nvPr/>
          </p:nvSpPr>
          <p:spPr bwMode="auto">
            <a:xfrm>
              <a:off x="5457" y="2630"/>
              <a:ext cx="6" cy="7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L"/>
            </a:p>
          </p:txBody>
        </p:sp>
        <p:sp>
          <p:nvSpPr>
            <p:cNvPr id="196" name="Line 192"/>
            <p:cNvSpPr>
              <a:spLocks noChangeShapeType="1"/>
            </p:cNvSpPr>
            <p:nvPr/>
          </p:nvSpPr>
          <p:spPr bwMode="auto">
            <a:xfrm>
              <a:off x="5457" y="2765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L"/>
            </a:p>
          </p:txBody>
        </p:sp>
        <p:sp>
          <p:nvSpPr>
            <p:cNvPr id="197" name="Rectangle 193"/>
            <p:cNvSpPr>
              <a:spLocks noChangeArrowheads="1"/>
            </p:cNvSpPr>
            <p:nvPr/>
          </p:nvSpPr>
          <p:spPr bwMode="auto">
            <a:xfrm>
              <a:off x="5457" y="2765"/>
              <a:ext cx="6" cy="7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L"/>
            </a:p>
          </p:txBody>
        </p:sp>
        <p:sp>
          <p:nvSpPr>
            <p:cNvPr id="198" name="Line 194"/>
            <p:cNvSpPr>
              <a:spLocks noChangeShapeType="1"/>
            </p:cNvSpPr>
            <p:nvPr/>
          </p:nvSpPr>
          <p:spPr bwMode="auto">
            <a:xfrm>
              <a:off x="5457" y="2900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L"/>
            </a:p>
          </p:txBody>
        </p:sp>
        <p:sp>
          <p:nvSpPr>
            <p:cNvPr id="199" name="Rectangle 195"/>
            <p:cNvSpPr>
              <a:spLocks noChangeArrowheads="1"/>
            </p:cNvSpPr>
            <p:nvPr/>
          </p:nvSpPr>
          <p:spPr bwMode="auto">
            <a:xfrm>
              <a:off x="5457" y="2900"/>
              <a:ext cx="6" cy="7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L"/>
            </a:p>
          </p:txBody>
        </p:sp>
        <p:sp>
          <p:nvSpPr>
            <p:cNvPr id="200" name="Line 196"/>
            <p:cNvSpPr>
              <a:spLocks noChangeShapeType="1"/>
            </p:cNvSpPr>
            <p:nvPr/>
          </p:nvSpPr>
          <p:spPr bwMode="auto">
            <a:xfrm>
              <a:off x="5457" y="3036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L"/>
            </a:p>
          </p:txBody>
        </p:sp>
        <p:sp>
          <p:nvSpPr>
            <p:cNvPr id="201" name="Rectangle 197"/>
            <p:cNvSpPr>
              <a:spLocks noChangeArrowheads="1"/>
            </p:cNvSpPr>
            <p:nvPr/>
          </p:nvSpPr>
          <p:spPr bwMode="auto">
            <a:xfrm>
              <a:off x="5457" y="3036"/>
              <a:ext cx="6" cy="6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L"/>
            </a:p>
          </p:txBody>
        </p:sp>
        <p:sp>
          <p:nvSpPr>
            <p:cNvPr id="202" name="Line 198"/>
            <p:cNvSpPr>
              <a:spLocks noChangeShapeType="1"/>
            </p:cNvSpPr>
            <p:nvPr/>
          </p:nvSpPr>
          <p:spPr bwMode="auto">
            <a:xfrm>
              <a:off x="5457" y="3171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L"/>
            </a:p>
          </p:txBody>
        </p:sp>
        <p:sp>
          <p:nvSpPr>
            <p:cNvPr id="203" name="Rectangle 199"/>
            <p:cNvSpPr>
              <a:spLocks noChangeArrowheads="1"/>
            </p:cNvSpPr>
            <p:nvPr/>
          </p:nvSpPr>
          <p:spPr bwMode="auto">
            <a:xfrm>
              <a:off x="5457" y="3171"/>
              <a:ext cx="6" cy="7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L"/>
            </a:p>
          </p:txBody>
        </p:sp>
        <p:sp>
          <p:nvSpPr>
            <p:cNvPr id="204" name="Line 200"/>
            <p:cNvSpPr>
              <a:spLocks noChangeShapeType="1"/>
            </p:cNvSpPr>
            <p:nvPr/>
          </p:nvSpPr>
          <p:spPr bwMode="auto">
            <a:xfrm>
              <a:off x="5457" y="3306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L"/>
            </a:p>
          </p:txBody>
        </p:sp>
        <p:sp>
          <p:nvSpPr>
            <p:cNvPr id="205" name="Rectangle 201"/>
            <p:cNvSpPr>
              <a:spLocks noChangeArrowheads="1"/>
            </p:cNvSpPr>
            <p:nvPr/>
          </p:nvSpPr>
          <p:spPr bwMode="auto">
            <a:xfrm>
              <a:off x="5457" y="3306"/>
              <a:ext cx="6" cy="7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L"/>
            </a:p>
          </p:txBody>
        </p:sp>
        <p:sp>
          <p:nvSpPr>
            <p:cNvPr id="206" name="Line 202"/>
            <p:cNvSpPr>
              <a:spLocks noChangeShapeType="1"/>
            </p:cNvSpPr>
            <p:nvPr/>
          </p:nvSpPr>
          <p:spPr bwMode="auto">
            <a:xfrm>
              <a:off x="5457" y="3441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L"/>
            </a:p>
          </p:txBody>
        </p:sp>
        <p:sp>
          <p:nvSpPr>
            <p:cNvPr id="207" name="Rectangle 203"/>
            <p:cNvSpPr>
              <a:spLocks noChangeArrowheads="1"/>
            </p:cNvSpPr>
            <p:nvPr/>
          </p:nvSpPr>
          <p:spPr bwMode="auto">
            <a:xfrm>
              <a:off x="5457" y="3441"/>
              <a:ext cx="6" cy="7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L"/>
            </a:p>
          </p:txBody>
        </p:sp>
      </p:grpSp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73" y="454303"/>
            <a:ext cx="8210799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ACUMULADA A MARZO 2017 </a:t>
            </a:r>
            <a:b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MINISTERIO DE DEFENSA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RESUMEN POR CAPÍTULOS</a:t>
            </a:r>
            <a:endParaRPr lang="es-CL" sz="1800" b="1" dirty="0">
              <a:solidFill>
                <a:schemeClr val="tx1"/>
              </a:solidFill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414337" y="6376243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</a:t>
            </a:r>
            <a:r>
              <a:rPr lang="es-CL" sz="1050" dirty="0" smtClean="0">
                <a:solidFill>
                  <a:prstClr val="black"/>
                </a:solidFill>
              </a:rPr>
              <a:t>informes </a:t>
            </a:r>
            <a:r>
              <a:rPr lang="es-CL" sz="1050" dirty="0">
                <a:solidFill>
                  <a:prstClr val="black"/>
                </a:solidFill>
              </a:rPr>
              <a:t>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78499" y="1106951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de 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1562291"/>
            <a:ext cx="7343775" cy="45310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05024" y="429285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MARZO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, CAPÍTULO 01, PROGRAMA 01: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EJÉRCITO DE CHILE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55576" y="1081933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675" y="1484784"/>
            <a:ext cx="8248650" cy="48965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66054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05024" y="429285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MARZO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, CAPÍTULO 01, PROGRAMA 01: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EJÉRCITO DE CHILE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55576" y="1081933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dólares 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675" y="1646238"/>
            <a:ext cx="8248650" cy="42310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96751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406136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MARZO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11.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03. PROGRAMA 01: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ORGANISMOS DE SALUD DEL EJÉRCITO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25" y="1846263"/>
            <a:ext cx="8286750" cy="3886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19528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597352"/>
            <a:ext cx="8406135" cy="221109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86224" y="36343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MARZO 2017 </a:t>
            </a:r>
            <a:b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11.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 04. PROGRAMA 01: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ORGANISMOS DE INDUSTRIA MILITAR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954526"/>
            <a:ext cx="8229600" cy="22330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4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4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4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465263"/>
            <a:ext cx="7416824" cy="46280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0587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MARZO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 05. PROGRAMA 01: ARMADA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331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772816"/>
            <a:ext cx="6858000" cy="45365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07312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1927</TotalTime>
  <Words>969</Words>
  <Application>Microsoft Office PowerPoint</Application>
  <PresentationFormat>Presentación en pantalla (4:3)</PresentationFormat>
  <Paragraphs>214</Paragraphs>
  <Slides>24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24</vt:i4>
      </vt:variant>
    </vt:vector>
  </HeadingPairs>
  <TitlesOfParts>
    <vt:vector size="27" baseType="lpstr">
      <vt:lpstr>1_Tema de Office</vt:lpstr>
      <vt:lpstr>Tema de Office</vt:lpstr>
      <vt:lpstr>Imagen de mapa de bits</vt:lpstr>
      <vt:lpstr>EJECUCIÓN PRESUPUESTARIA DE GASTOS ACUMULADA MARZO 2017 PARTIDA 11: MINISTERIO DE DEFENSA</vt:lpstr>
      <vt:lpstr>EJECUCIÓN PRESUPUESTARIA DE GASTOS ACUMULADA A MARZO DE 2017  PARTIDA 11 MINISTERIO DE DEFENSA</vt:lpstr>
      <vt:lpstr>EJECUCIÓN PRESUPUESTARIA DE GASTOS ACUMULADA A MARZO 2017  PARTIDA 11 MINISTERIO DE DEFENSA</vt:lpstr>
      <vt:lpstr>EJECUCIÓN PRESUPUESTARIA DE GASTOS ACUMULADA A MARZO 2017  PARTIDA 11 MINISTERIO DE DEFENSA RESUMEN POR CAPÍTULOS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EJECUCIÓN PRESUPUESTARIA DE GASTOS ACUMULADA A MARZO 2017  PARTIDA 11 .CAPÍTULO 08. PROGRAMA 01:  DIRECCIÓN DE SANIDAD  en miles de pesos de 2017 </vt:lpstr>
      <vt:lpstr>EJECUCIÓN PRESUPUESTARIA DE GASTOS ACUMULADA A MARZO 2017  PARTIDA 11 .CAPÍTULO 09. PROGRAMA 01:  FUERZA AÉREA DE CHILE en miles de pesos de 2017 </vt:lpstr>
      <vt:lpstr>EJECUCIÓN PRESUPUESTARIA DE GASTOS ACUMULADA A MARZO 2017  PARTIDA 11 .CAPÍTULO 09. PROGRAMA 01:  FUERZA AÉREA DE CHILE en miles de dólares de 2017 </vt:lpstr>
      <vt:lpstr>EJECUCIÓN PRESUPUESTARIA DE GASTOS ACUMULADA A MARZO 2017  PARTIDA 11 .CAPÍTULO 11. PROGRAMA 01:  ORGANISMOS DE SALUD DE LA FACH  en miles de pesos de 2017 </vt:lpstr>
      <vt:lpstr>EJECUCIÓN PRESUPUESTARIA DE GASTOS ACUMULADA A MARZO 2017  PARTIDA 11 .CAPÍTULO 18. PROGRAMA 01:  DIRECCIÓN GENERAL DE MOVILIZACIÓN NACIONAL  en miles de pesos de 2017 </vt:lpstr>
      <vt:lpstr>EJECUCIÓN PRESUPUESTARIA DE GASTOS ACUMULADA A MARZO 2017  PARTIDA 11 .CAPÍTULO 19. PROGRAMA 01:   INSTITUTO GEOGRÁFICO MILITAR  en miles de pesos de 2017 </vt:lpstr>
      <vt:lpstr>EJECUCIÓN PRESUPUESTARIA DE GASTOS ACUMULADA A MARZO 2017  PARTIDA 11 .CAPÍTULO 20. PROGRAMA 01: SERVICIO HIDROGRÁFICO Y OCEANOGRÁFICO DE LA ARMADA DE CHILE  en miles de pesos de 2017 </vt:lpstr>
      <vt:lpstr>EJECUCIÓN PRESUPUESTARIA DE GASTOS ACUMULADA A MARZO 2017  PARTIDA 11 .CAPÍTULO 21. PROGRAMA 01:  DIRECCIÓN GENERAL DE AERONÁUTICA CIVIL  en miles de pesos de 2017 </vt:lpstr>
      <vt:lpstr>EJECUCIÓN PRESUPUESTARIA DE GASTOS ACUMULADA A MARZO 2017  PARTIDA 11 .CAPÍTULO 22. PROGRAMA 01:    SERVICIO AEROFOTOGRAMÉTRICO DE LA FACH en miles de pesos de 2017 </vt:lpstr>
      <vt:lpstr>EJECUCIÓN PRESUPUESTARIA DE GASTOS ACUMULADA A MARZO 2017  PARTIDA 11 .CAPÍTULO 23. PROGRAMA 01:   SUBSECRETARÍA PARA LAS FUERZAS ARMADAS  en miles de pesos de 2017 </vt:lpstr>
      <vt:lpstr>EJECUCIÓN PRESUPUESTARIA DE GASTOS ACUMULADA A MARZO 2017  PARTIDA 11 .CAPÍTULO 24. PROGRAMA 01:   SUBSECRETARÍA DE DEFENSA en miles de pesos de 2017 </vt:lpstr>
      <vt:lpstr>EJECUCIÓN PRESUPUESTARIA DE GASTOS ACUMULADA A MARZO 2017  PARTIDA 11 .CAPÍTULO 25. PROGRAMA 01:   ESTADO MAYOR CONJUNTO  en miles de pesos de 2017 </vt:lpstr>
      <vt:lpstr>EJECUCIÓN PRESUPUESTARIA DE GASTOS ACUMULADA A MARZO 2017  PARTIDA 11 .CAPÍTULO 25. PROGRAMA 01:   ESTADO MAYOR CONJUNTO  en miles de dólares de 2017 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RCATALAN</cp:lastModifiedBy>
  <cp:revision>123</cp:revision>
  <cp:lastPrinted>2017-05-29T16:21:40Z</cp:lastPrinted>
  <dcterms:created xsi:type="dcterms:W3CDTF">2016-06-23T13:38:47Z</dcterms:created>
  <dcterms:modified xsi:type="dcterms:W3CDTF">2017-05-29T16:34:07Z</dcterms:modified>
</cp:coreProperties>
</file>