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299" r:id="rId5"/>
    <p:sldId id="301" r:id="rId6"/>
    <p:sldId id="264" r:id="rId7"/>
    <p:sldId id="263" r:id="rId8"/>
    <p:sldId id="265" r:id="rId9"/>
    <p:sldId id="300" r:id="rId10"/>
    <p:sldId id="268" r:id="rId11"/>
    <p:sldId id="269" r:id="rId12"/>
    <p:sldId id="271" r:id="rId13"/>
    <p:sldId id="273" r:id="rId14"/>
    <p:sldId id="302" r:id="rId15"/>
    <p:sldId id="274" r:id="rId16"/>
    <p:sldId id="275" r:id="rId17"/>
    <p:sldId id="276" r:id="rId1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19-05-2017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19-05-2017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19-05-2017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19-05-2017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19-05-2017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19-05-2017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19-05-2017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19-05-2017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19-05-2017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19-05-2017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19-05-2017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19-05-2017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19-05-2017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19-05-2017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19-05-2017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19-05-2017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19-05-2017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19-05-2017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19-05-2017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19-05-2017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19-05-2017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19-05-2017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19-05-2017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19-05-2017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19-05-2017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19-05-2017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MARZO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mayo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869160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327329"/>
              </p:ext>
            </p:extLst>
          </p:nvPr>
        </p:nvGraphicFramePr>
        <p:xfrm>
          <a:off x="539552" y="1800969"/>
          <a:ext cx="8085583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Hoja de cálculo" r:id="rId4" imgW="8734357" imgH="2924085" progId="Excel.Sheet.8">
                  <p:embed/>
                </p:oleObj>
              </mc:Choice>
              <mc:Fallback>
                <p:oleObj name="Hoja de cálculo" r:id="rId4" imgW="87343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00969"/>
                        <a:ext cx="8085583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131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787742"/>
              </p:ext>
            </p:extLst>
          </p:nvPr>
        </p:nvGraphicFramePr>
        <p:xfrm>
          <a:off x="467544" y="1844824"/>
          <a:ext cx="8157591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Hoja de cálculo" r:id="rId4" imgW="8734357" imgH="2943225" progId="Excel.Sheet.8">
                  <p:embed/>
                </p:oleObj>
              </mc:Choice>
              <mc:Fallback>
                <p:oleObj name="Hoja de cálculo" r:id="rId4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57591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486424"/>
              </p:ext>
            </p:extLst>
          </p:nvPr>
        </p:nvGraphicFramePr>
        <p:xfrm>
          <a:off x="467545" y="1861145"/>
          <a:ext cx="814828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Hoja de cálculo" r:id="rId4" imgW="8734357" imgH="4448265" progId="Excel.Sheet.8">
                  <p:embed/>
                </p:oleObj>
              </mc:Choice>
              <mc:Fallback>
                <p:oleObj name="Hoja de cálculo" r:id="rId4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861145"/>
                        <a:ext cx="814828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7890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164314"/>
              </p:ext>
            </p:extLst>
          </p:nvPr>
        </p:nvGraphicFramePr>
        <p:xfrm>
          <a:off x="539553" y="1916832"/>
          <a:ext cx="8076272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Hoja de cálculo" r:id="rId4" imgW="8734357" imgH="1705065" progId="Excel.Sheet.8">
                  <p:embed/>
                </p:oleObj>
              </mc:Choice>
              <mc:Fallback>
                <p:oleObj name="Hoja de cálculo" r:id="rId4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916832"/>
                        <a:ext cx="8076272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6531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87118"/>
              </p:ext>
            </p:extLst>
          </p:nvPr>
        </p:nvGraphicFramePr>
        <p:xfrm>
          <a:off x="467544" y="1772816"/>
          <a:ext cx="8157591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Hoja de cálculo" r:id="rId4" imgW="8734357" imgH="2781210" progId="Excel.Sheet.8">
                  <p:embed/>
                </p:oleObj>
              </mc:Choice>
              <mc:Fallback>
                <p:oleObj name="Hoja de cálculo" r:id="rId4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57591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71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433667"/>
              </p:ext>
            </p:extLst>
          </p:nvPr>
        </p:nvGraphicFramePr>
        <p:xfrm>
          <a:off x="467544" y="2050529"/>
          <a:ext cx="8157591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Hoja de cálculo" r:id="rId4" imgW="8734357" imgH="2314575" progId="Excel.Sheet.8">
                  <p:embed/>
                </p:oleObj>
              </mc:Choice>
              <mc:Fallback>
                <p:oleObj name="Hoja de cálculo" r:id="rId4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050529"/>
                        <a:ext cx="8157591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60212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633564"/>
              </p:ext>
            </p:extLst>
          </p:nvPr>
        </p:nvGraphicFramePr>
        <p:xfrm>
          <a:off x="539553" y="1733897"/>
          <a:ext cx="7992887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Hoja de cálculo" r:id="rId4" imgW="8734357" imgH="4143375" progId="Excel.Sheet.8">
                  <p:embed/>
                </p:oleObj>
              </mc:Choice>
              <mc:Fallback>
                <p:oleObj name="Hoja de cálculo" r:id="rId4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33897"/>
                        <a:ext cx="7992887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Marzo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Marzo 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$290.957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25%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un aumento de recursos por $5.596 millones.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2%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Marzo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3%. </a:t>
            </a:r>
            <a:endParaRPr lang="es-ES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 smtClean="0"/>
              <a:t>En el </a:t>
            </a:r>
            <a:r>
              <a:rPr lang="es-ES" sz="1600" b="1" dirty="0" smtClean="0"/>
              <a:t>Registro Civil</a:t>
            </a:r>
            <a:r>
              <a:rPr lang="es-ES" sz="1600" dirty="0" smtClean="0"/>
              <a:t>, se informaron al primer trimestre, </a:t>
            </a:r>
            <a:r>
              <a:rPr lang="es-ES" sz="1600" b="1" dirty="0" smtClean="0"/>
              <a:t>22.945 </a:t>
            </a:r>
            <a:r>
              <a:rPr lang="es-CL" sz="1600" b="1" dirty="0"/>
              <a:t>cambios de domicilio </a:t>
            </a:r>
            <a:r>
              <a:rPr lang="es-CL" sz="1600" b="1" dirty="0" smtClean="0"/>
              <a:t>electoral</a:t>
            </a:r>
            <a:r>
              <a:rPr lang="es-CL" sz="1600" dirty="0" smtClean="0"/>
              <a:t>.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2%.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marzo </a:t>
            </a:r>
            <a:r>
              <a:rPr lang="es-ES" sz="1600" dirty="0"/>
              <a:t>de </a:t>
            </a:r>
            <a:r>
              <a:rPr lang="es-ES" sz="1600" dirty="0" smtClean="0"/>
              <a:t>2017 ha ejecutado un 57% de sus recursos disponibles.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/>
              <a:t>mostró un avance de </a:t>
            </a:r>
            <a:r>
              <a:rPr lang="es-ES" sz="1600" dirty="0" smtClean="0"/>
              <a:t>12%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$1.059 millones.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19% ($1.859 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con un gasto total de 19 millones (16% de avance). 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marzo ejecutó </a:t>
            </a:r>
            <a:r>
              <a:rPr lang="es-CL" sz="1600" dirty="0"/>
              <a:t>un gasto total de </a:t>
            </a:r>
            <a:r>
              <a:rPr lang="es-CL" sz="1600" dirty="0" smtClean="0"/>
              <a:t>$41.296 </a:t>
            </a:r>
            <a:r>
              <a:rPr lang="es-CL" sz="1600" dirty="0"/>
              <a:t>millones </a:t>
            </a:r>
            <a:r>
              <a:rPr lang="es-CL" sz="1600" dirty="0" smtClean="0"/>
              <a:t>(28%) </a:t>
            </a:r>
            <a:r>
              <a:rPr lang="es-CL" sz="1600" dirty="0"/>
              <a:t>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dirty="0" smtClean="0"/>
              <a:t>$5.036 </a:t>
            </a:r>
            <a:r>
              <a:rPr lang="es-CL" sz="1600" dirty="0"/>
              <a:t>millones </a:t>
            </a:r>
            <a:r>
              <a:rPr lang="es-CL" sz="1600" dirty="0" smtClean="0"/>
              <a:t>(21% </a:t>
            </a:r>
            <a:r>
              <a:rPr lang="es-CL" sz="1600" dirty="0"/>
              <a:t>de ejecución presupuestaria respecto al presupuesto vigente </a:t>
            </a:r>
            <a:r>
              <a:rPr lang="es-CL" sz="1600"/>
              <a:t>a </a:t>
            </a:r>
            <a:r>
              <a:rPr lang="es-CL" sz="1600" smtClean="0"/>
              <a:t>marzo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81495"/>
              </p:ext>
            </p:extLst>
          </p:nvPr>
        </p:nvGraphicFramePr>
        <p:xfrm>
          <a:off x="519113" y="1844824"/>
          <a:ext cx="810577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Hoja de cálculo" r:id="rId4" imgW="8105843" imgH="2162265" progId="Excel.Sheet.8">
                  <p:embed/>
                </p:oleObj>
              </mc:Choice>
              <mc:Fallback>
                <p:oleObj name="Hoja de cálculo" r:id="rId4" imgW="8105843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9113" y="1844824"/>
                        <a:ext cx="8105775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Marzo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987605"/>
              </p:ext>
            </p:extLst>
          </p:nvPr>
        </p:nvGraphicFramePr>
        <p:xfrm>
          <a:off x="361950" y="1629147"/>
          <a:ext cx="84201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Hoja de cálculo" r:id="rId5" imgW="8420100" imgH="2448015" progId="Excel.Sheet.8">
                  <p:embed/>
                </p:oleObj>
              </mc:Choice>
              <mc:Fallback>
                <p:oleObj name="Hoja de cálculo" r:id="rId5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50" y="1629147"/>
                        <a:ext cx="842010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03644"/>
              </p:ext>
            </p:extLst>
          </p:nvPr>
        </p:nvGraphicFramePr>
        <p:xfrm>
          <a:off x="539552" y="1628800"/>
          <a:ext cx="8085583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Hoja de cálculo" r:id="rId4" imgW="8724900" imgH="4772025" progId="Excel.Sheet.8">
                  <p:embed/>
                </p:oleObj>
              </mc:Choice>
              <mc:Fallback>
                <p:oleObj name="Hoja de cálculo" r:id="rId4" imgW="8724900" imgH="4772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8085583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3569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225162"/>
              </p:ext>
            </p:extLst>
          </p:nvPr>
        </p:nvGraphicFramePr>
        <p:xfrm>
          <a:off x="539552" y="1988840"/>
          <a:ext cx="808558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Hoja de cálculo" r:id="rId4" imgW="8734357" imgH="1247865" progId="Excel.Sheet.8">
                  <p:embed/>
                </p:oleObj>
              </mc:Choice>
              <mc:Fallback>
                <p:oleObj name="Hoja de cálculo" r:id="rId4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8085583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49411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596631"/>
              </p:ext>
            </p:extLst>
          </p:nvPr>
        </p:nvGraphicFramePr>
        <p:xfrm>
          <a:off x="539552" y="1892027"/>
          <a:ext cx="8085583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Hoja de cálculo" r:id="rId4" imgW="8734357" imgH="2905215" progId="Excel.Sheet.8">
                  <p:embed/>
                </p:oleObj>
              </mc:Choice>
              <mc:Fallback>
                <p:oleObj name="Hoja de cálculo" r:id="rId4" imgW="8734357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92027"/>
                        <a:ext cx="8085583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916</Words>
  <Application>Microsoft Office PowerPoint</Application>
  <PresentationFormat>Presentación en pantalla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1_Tema de Office</vt:lpstr>
      <vt:lpstr>Tema de Office</vt:lpstr>
      <vt:lpstr>Imagen de mapa de bits</vt:lpstr>
      <vt:lpstr>Hoja de cálculo</vt:lpstr>
      <vt:lpstr>EJECUCIÓN PRESUPUESTARIA DE GASTOS ACUMULADA AL MES DE MARZO DE 2017 PARTIDA 10: MINISTERIO DE JUSTICIA</vt:lpstr>
      <vt:lpstr>Ejecución Presupuestaria de Gastos Acumulada al mes de Marzo de 2017  Ministerio de Justicia</vt:lpstr>
      <vt:lpstr>Ejecución Presupuestaria de Gastos Acumulada al mes de Marzo de 2017  Ministerio de Justicia</vt:lpstr>
      <vt:lpstr>Ejecución Presupuestaria de Gastos Acumulada al mes de Marzo de 2017  Ministerio de Justicia</vt:lpstr>
      <vt:lpstr>Ejecución Presupuestaria de Gastos Acumulada al mes de Marzo de 2017  Ministerio de Justicia</vt:lpstr>
      <vt:lpstr>Ejecución Presupuestaria de Gastos Acumulada al mes de Marzo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155</cp:revision>
  <cp:lastPrinted>2016-10-20T14:15:11Z</cp:lastPrinted>
  <dcterms:created xsi:type="dcterms:W3CDTF">2016-06-23T13:38:47Z</dcterms:created>
  <dcterms:modified xsi:type="dcterms:W3CDTF">2017-05-19T16:36:31Z</dcterms:modified>
</cp:coreProperties>
</file>