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7"/>
  </p:notesMasterIdLst>
  <p:handoutMasterIdLst>
    <p:handoutMasterId r:id="rId38"/>
  </p:handoutMasterIdLst>
  <p:sldIdLst>
    <p:sldId id="256" r:id="rId3"/>
    <p:sldId id="298" r:id="rId4"/>
    <p:sldId id="264" r:id="rId5"/>
    <p:sldId id="263" r:id="rId6"/>
    <p:sldId id="265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29" r:id="rId15"/>
    <p:sldId id="310" r:id="rId16"/>
    <p:sldId id="33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34" r:id="rId35"/>
    <p:sldId id="328" r:id="rId3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</a:t>
            </a:r>
            <a:r>
              <a:rPr lang="es-CL" sz="2400" b="1" dirty="0" smtClean="0">
                <a:latin typeface="+mn-lt"/>
              </a:rPr>
              <a:t>MARZO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252663"/>
            <a:ext cx="7992889" cy="355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95463"/>
            <a:ext cx="8085584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95513"/>
            <a:ext cx="8064897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700808"/>
            <a:ext cx="800426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843213"/>
            <a:ext cx="7860249" cy="180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772816"/>
            <a:ext cx="8591550" cy="418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8558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420889"/>
            <a:ext cx="7776865" cy="243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2405063"/>
            <a:ext cx="676275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2195513"/>
            <a:ext cx="71247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</a:t>
            </a:r>
            <a:r>
              <a:rPr lang="es-CL" sz="1400" dirty="0" smtClean="0"/>
              <a:t>2017 </a:t>
            </a:r>
            <a:r>
              <a:rPr lang="es-CL" sz="1400" dirty="0"/>
              <a:t>el Ministerio de Educación (MINEDUC), contempla </a:t>
            </a:r>
            <a:r>
              <a:rPr lang="es-CL" sz="1400" dirty="0" smtClean="0"/>
              <a:t> </a:t>
            </a:r>
            <a:r>
              <a:rPr lang="es-CL" sz="1400" dirty="0"/>
              <a:t>como prioridades: se </a:t>
            </a:r>
            <a:r>
              <a:rPr lang="es-CL" sz="1400" dirty="0" smtClean="0"/>
              <a:t>continuará con </a:t>
            </a:r>
            <a:r>
              <a:rPr lang="es-CL" sz="1400" dirty="0"/>
              <a:t>los esfuerzos por fortalecer </a:t>
            </a:r>
            <a:r>
              <a:rPr lang="es-CL" sz="1400" dirty="0" smtClean="0"/>
              <a:t>la cobertura </a:t>
            </a:r>
            <a:r>
              <a:rPr lang="es-CL" sz="1400" dirty="0"/>
              <a:t>de educación </a:t>
            </a:r>
            <a:r>
              <a:rPr lang="es-CL" sz="1400" dirty="0" err="1"/>
              <a:t>parvularia</a:t>
            </a:r>
            <a:r>
              <a:rPr lang="es-CL" sz="1400" dirty="0"/>
              <a:t> </a:t>
            </a:r>
            <a:r>
              <a:rPr lang="es-CL" sz="1400" dirty="0" smtClean="0"/>
              <a:t>y posibilitar </a:t>
            </a:r>
            <a:r>
              <a:rPr lang="es-CL" sz="1400" dirty="0"/>
              <a:t>una educación de </a:t>
            </a:r>
            <a:r>
              <a:rPr lang="es-CL" sz="1400" dirty="0" smtClean="0"/>
              <a:t>calidad en </a:t>
            </a:r>
            <a:r>
              <a:rPr lang="es-CL" sz="1400" dirty="0"/>
              <a:t>los primeros años de vida; vigencia el Sistema de </a:t>
            </a:r>
            <a:r>
              <a:rPr lang="es-CL" sz="1400" dirty="0" smtClean="0"/>
              <a:t>Desarrollo Profesional </a:t>
            </a:r>
            <a:r>
              <a:rPr lang="es-CL" sz="1400" dirty="0"/>
              <a:t>Docente, que permitirá dignificar </a:t>
            </a:r>
            <a:r>
              <a:rPr lang="es-CL" sz="1400" dirty="0" smtClean="0"/>
              <a:t>la docencia</a:t>
            </a:r>
            <a:r>
              <a:rPr lang="es-CL" sz="1400" dirty="0"/>
              <a:t>, apoyar su ejercicio y aumentar </a:t>
            </a:r>
            <a:r>
              <a:rPr lang="es-CL" sz="1400" dirty="0" smtClean="0"/>
              <a:t>su valoración </a:t>
            </a:r>
            <a:r>
              <a:rPr lang="es-CL" sz="1400" dirty="0"/>
              <a:t>para las nuevas generaciones; </a:t>
            </a:r>
            <a:r>
              <a:rPr lang="es-CL" sz="1400" dirty="0" smtClean="0"/>
              <a:t>se </a:t>
            </a:r>
            <a:r>
              <a:rPr lang="es-CL" sz="1400" dirty="0"/>
              <a:t>ampliará el número </a:t>
            </a:r>
            <a:r>
              <a:rPr lang="es-CL" sz="1400" dirty="0" smtClean="0"/>
              <a:t>de estudiantes </a:t>
            </a:r>
            <a:r>
              <a:rPr lang="es-CL" sz="1400" dirty="0"/>
              <a:t>beneficiados </a:t>
            </a:r>
            <a:r>
              <a:rPr lang="es-CL" sz="1400" dirty="0" smtClean="0"/>
              <a:t>con la </a:t>
            </a:r>
            <a:r>
              <a:rPr lang="es-CL" sz="1400" dirty="0"/>
              <a:t>adscripción a la </a:t>
            </a:r>
            <a:r>
              <a:rPr lang="es-CL" sz="1400" dirty="0" smtClean="0"/>
              <a:t>gratuidad de establecimientos subvencionados </a:t>
            </a:r>
            <a:r>
              <a:rPr lang="es-CL" sz="1400" dirty="0"/>
              <a:t>y </a:t>
            </a:r>
            <a:r>
              <a:rPr lang="es-CL" sz="1400" dirty="0" smtClean="0"/>
              <a:t>se incrementará </a:t>
            </a:r>
            <a:r>
              <a:rPr lang="es-CL" sz="1400" dirty="0"/>
              <a:t>el aporte </a:t>
            </a:r>
            <a:r>
              <a:rPr lang="es-CL" sz="1400" dirty="0" smtClean="0"/>
              <a:t>por gratuidad </a:t>
            </a:r>
            <a:r>
              <a:rPr lang="es-CL" sz="1400" dirty="0"/>
              <a:t>por estudiante; y </a:t>
            </a:r>
            <a:r>
              <a:rPr lang="es-CL" sz="1400" dirty="0" smtClean="0"/>
              <a:t>se destinarán $</a:t>
            </a:r>
            <a:r>
              <a:rPr lang="es-CL" sz="1400" dirty="0"/>
              <a:t>747.902 millones </a:t>
            </a:r>
            <a:r>
              <a:rPr lang="es-CL" sz="1400" dirty="0" smtClean="0"/>
              <a:t>al financiamiento </a:t>
            </a:r>
            <a:r>
              <a:rPr lang="es-CL" sz="1400" dirty="0"/>
              <a:t>de </a:t>
            </a:r>
            <a:r>
              <a:rPr lang="es-CL" sz="1400" dirty="0" smtClean="0"/>
              <a:t>la gratuidad en educación superior.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marzo </a:t>
            </a:r>
            <a:r>
              <a:rPr lang="es-CL" sz="1400" dirty="0" smtClean="0"/>
              <a:t>2017, </a:t>
            </a:r>
            <a:r>
              <a:rPr lang="es-CL" sz="1400" dirty="0"/>
              <a:t>este Ministerio en su conjunto acumuló un </a:t>
            </a:r>
            <a:r>
              <a:rPr lang="es-CL" sz="1400" dirty="0" smtClean="0"/>
              <a:t>  </a:t>
            </a:r>
            <a:r>
              <a:rPr lang="es-CL" sz="1400" dirty="0" smtClean="0"/>
              <a:t>19% </a:t>
            </a:r>
            <a:r>
              <a:rPr lang="es-CL" sz="1400" dirty="0"/>
              <a:t>de ejecución </a:t>
            </a:r>
            <a:r>
              <a:rPr lang="es-CL" sz="1400" dirty="0" smtClean="0"/>
              <a:t>respecto del </a:t>
            </a:r>
            <a:r>
              <a:rPr lang="es-CL" sz="1400" dirty="0"/>
              <a:t>presupuesto inicial y </a:t>
            </a:r>
            <a:r>
              <a:rPr lang="es-CL" sz="1400" dirty="0" smtClean="0"/>
              <a:t>18,6% del presupuesto vigente.</a:t>
            </a:r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Capítulo 01 “Subsecretaría de Educación”  la ejecución global a </a:t>
            </a:r>
            <a:r>
              <a:rPr lang="es-CL" sz="1400" dirty="0" smtClean="0"/>
              <a:t>marzo </a:t>
            </a:r>
            <a:r>
              <a:rPr lang="es-CL" sz="1400" dirty="0" smtClean="0"/>
              <a:t>2017 </a:t>
            </a:r>
            <a:r>
              <a:rPr lang="es-CL" sz="1400" dirty="0"/>
              <a:t>fue de </a:t>
            </a:r>
            <a:r>
              <a:rPr lang="es-CL" sz="1400" dirty="0" smtClean="0"/>
              <a:t>18,8% </a:t>
            </a:r>
            <a:r>
              <a:rPr lang="es-CL" sz="1400" dirty="0"/>
              <a:t>respecto al presupuesto vigente </a:t>
            </a:r>
            <a:r>
              <a:rPr lang="es-CL" sz="1400" dirty="0" smtClean="0"/>
              <a:t>e </a:t>
            </a:r>
            <a:r>
              <a:rPr lang="es-CL" sz="1400" dirty="0"/>
              <a:t>inicial, </a:t>
            </a:r>
            <a:r>
              <a:rPr lang="es-CL" sz="1400" dirty="0" smtClean="0"/>
              <a:t>dado que no hubo modificaciones al presupuesto </a:t>
            </a:r>
            <a:r>
              <a:rPr lang="es-CL" sz="1400" dirty="0" smtClean="0"/>
              <a:t>vigente, debido a que el presupuesto vigente </a:t>
            </a:r>
            <a:r>
              <a:rPr lang="es-CL" sz="1400" dirty="0"/>
              <a:t>se incrementó en </a:t>
            </a:r>
            <a:r>
              <a:rPr lang="es-CL" sz="1400" dirty="0" smtClean="0"/>
              <a:t>M$68.901.657</a:t>
            </a:r>
            <a:r>
              <a:rPr lang="es-CL" sz="1400" dirty="0" smtClean="0"/>
              <a:t>.</a:t>
            </a:r>
            <a:endParaRPr lang="es-CL" sz="1400" dirty="0"/>
          </a:p>
          <a:p>
            <a:pPr algn="just"/>
            <a:r>
              <a:rPr lang="es-CL" sz="1400" dirty="0" smtClean="0"/>
              <a:t> Los </a:t>
            </a:r>
            <a:r>
              <a:rPr lang="es-CL" sz="1400" dirty="0"/>
              <a:t>mayores avances por Programas presupuestarios, en cuanto a ejecución del presupuesto vigente, correspondieron </a:t>
            </a:r>
            <a:r>
              <a:rPr lang="es-CL" sz="1400" dirty="0" smtClean="0"/>
              <a:t>a Recursos Educativos que alcanzó un 46,2% del presupuesto vigente; Gastos de Operación Educación Superior 50,3% del presupuesto inicial y Fondos culturales y artísticos  57,6% del presupuesto vigente.</a:t>
            </a:r>
          </a:p>
          <a:p>
            <a:pPr algn="just"/>
            <a:r>
              <a:rPr lang="es-CL" sz="1400" dirty="0" smtClean="0"/>
              <a:t>Los programas con menor tasa de ejecución del presupuesto vigente fueron: Educación Superior 8,2%; Mejoramiento de la Calidad de la Educación 8,3% y Becas y </a:t>
            </a:r>
            <a:r>
              <a:rPr lang="es-CL" sz="1400" dirty="0" err="1"/>
              <a:t>A</a:t>
            </a:r>
            <a:r>
              <a:rPr lang="es-CL" sz="1400" dirty="0" err="1" smtClean="0"/>
              <a:t>sistencialidad</a:t>
            </a:r>
            <a:r>
              <a:rPr lang="es-CL" sz="1400" dirty="0" smtClean="0"/>
              <a:t> Estudiantil 8,4%.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05013"/>
            <a:ext cx="6866905" cy="387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56792"/>
            <a:ext cx="74676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86013"/>
            <a:ext cx="7467600" cy="305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7467600" cy="2634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287296"/>
            <a:ext cx="8620125" cy="516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28799"/>
            <a:ext cx="8039100" cy="47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276873"/>
            <a:ext cx="8039100" cy="2785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628799"/>
            <a:ext cx="8035925" cy="46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484784"/>
            <a:ext cx="770572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72816"/>
            <a:ext cx="7705725" cy="392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124074"/>
            <a:ext cx="7439025" cy="303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2433638"/>
            <a:ext cx="6829425" cy="265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671638"/>
            <a:ext cx="68484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340769"/>
            <a:ext cx="820102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916832"/>
            <a:ext cx="8201025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338388"/>
            <a:ext cx="820102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334621"/>
            <a:ext cx="7858125" cy="497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556792"/>
            <a:ext cx="859155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985963"/>
            <a:ext cx="800426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24075"/>
            <a:ext cx="7848872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509713"/>
            <a:ext cx="7848873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786063"/>
            <a:ext cx="7932257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1225</Words>
  <Application>Microsoft Office PowerPoint</Application>
  <PresentationFormat>Presentación en pantalla (4:3)</PresentationFormat>
  <Paragraphs>140</Paragraphs>
  <Slides>34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7" baseType="lpstr">
      <vt:lpstr>1_Tema de Office</vt:lpstr>
      <vt:lpstr>Tema de Office</vt:lpstr>
      <vt:lpstr>Imagen de mapa de bits</vt:lpstr>
      <vt:lpstr>EJECUCIÓN PRESUPUESTARIA DE GASTOS ACUMULADA A MARZO 2017 PARTIDA 09: MINISTERIO DE EDUCACIÓN</vt:lpstr>
      <vt:lpstr>EJECUCIÓN PRESUPUESTARIA DE GASTOS ACUMULADA A MARZO 2017  MINISTERIO DE EDUCACIÓN</vt:lpstr>
      <vt:lpstr>EJECUCIÓN PRESUPUESTARIA DE GASTOS ACUMULADA A MARZO 2017  Partida 09 MINISTERIO DE EDUCACION</vt:lpstr>
      <vt:lpstr>EJECUCIÓN PRESUPUESTARIA DE GASTOS ACUMULADA A MARZO 2017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162</cp:revision>
  <cp:lastPrinted>2016-07-04T14:42:46Z</cp:lastPrinted>
  <dcterms:created xsi:type="dcterms:W3CDTF">2016-06-23T13:38:47Z</dcterms:created>
  <dcterms:modified xsi:type="dcterms:W3CDTF">2017-05-16T14:05:59Z</dcterms:modified>
</cp:coreProperties>
</file>