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7"/>
  </p:notesMasterIdLst>
  <p:handoutMasterIdLst>
    <p:handoutMasterId r:id="rId38"/>
  </p:handoutMasterIdLst>
  <p:sldIdLst>
    <p:sldId id="256" r:id="rId3"/>
    <p:sldId id="298" r:id="rId4"/>
    <p:sldId id="264" r:id="rId5"/>
    <p:sldId id="263" r:id="rId6"/>
    <p:sldId id="265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29" r:id="rId15"/>
    <p:sldId id="310" r:id="rId16"/>
    <p:sldId id="330" r:id="rId17"/>
    <p:sldId id="311" r:id="rId18"/>
    <p:sldId id="312" r:id="rId19"/>
    <p:sldId id="313" r:id="rId20"/>
    <p:sldId id="314" r:id="rId21"/>
    <p:sldId id="315" r:id="rId22"/>
    <p:sldId id="316" r:id="rId23"/>
    <p:sldId id="317" r:id="rId24"/>
    <p:sldId id="318" r:id="rId25"/>
    <p:sldId id="319" r:id="rId26"/>
    <p:sldId id="320" r:id="rId27"/>
    <p:sldId id="321" r:id="rId28"/>
    <p:sldId id="322" r:id="rId29"/>
    <p:sldId id="323" r:id="rId30"/>
    <p:sldId id="324" r:id="rId31"/>
    <p:sldId id="325" r:id="rId32"/>
    <p:sldId id="326" r:id="rId33"/>
    <p:sldId id="327" r:id="rId34"/>
    <p:sldId id="334" r:id="rId35"/>
    <p:sldId id="328" r:id="rId36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984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16-05-2017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16-05-2017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16-05-2017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16-05-2017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16-05-2017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16-05-2017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16-05-2017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16-05-2017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16-05-2017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16-05-2017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16-05-2017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16-05-2017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16-05-2017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16-05-2017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16-05-2017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16-05-2017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16-05-2017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16-05-2017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16-05-2017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16-05-2017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16-05-2017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16-05-2017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16-05-2017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16-05-2017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16-05-2017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16-05-2017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 </a:t>
            </a:r>
            <a:r>
              <a:rPr lang="es-CL" sz="2400" b="1" dirty="0" smtClean="0">
                <a:latin typeface="+mn-lt"/>
              </a:rPr>
              <a:t>MARZO </a:t>
            </a:r>
            <a:r>
              <a:rPr lang="es-CL" sz="2400" b="1" dirty="0" smtClean="0">
                <a:latin typeface="+mn-lt"/>
              </a:rPr>
              <a:t>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09: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EDUCACIÓN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MAYO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11: RECURSOS EDUCATIVOS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2252663"/>
            <a:ext cx="7992889" cy="3552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549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12 FORTALECIMIENTO DE LA EDUCACIÓN ESCOLAR PÚBLICA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93660"/>
            <a:ext cx="8229600" cy="335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95463"/>
            <a:ext cx="8085584" cy="397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784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 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2195513"/>
            <a:ext cx="8064897" cy="317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198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 -CONTINUACION 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1700808"/>
            <a:ext cx="8004265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352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21: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GESTIÓN DE SUBVENCIONES A ESTABLECIMIENTOS EDUCACIONALES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93660"/>
            <a:ext cx="8229600" cy="335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2843213"/>
            <a:ext cx="7860249" cy="1809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061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29: FORTALECIMIENTO DE LA EDUCACIÓN SUPERIOR PÚBLICA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1772816"/>
            <a:ext cx="8591550" cy="4189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12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525344"/>
            <a:ext cx="8406135" cy="293117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30: EDUCACIÓN SUPERIOR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0"/>
            <a:ext cx="8085584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978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31:  GASTOS DE OPERACIÓN DE EDUCACIÓN SUPERIOR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2420889"/>
            <a:ext cx="7776865" cy="243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195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02. PROGRAMA 01: SUPERINTENDENCIA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25" y="2405063"/>
            <a:ext cx="6762750" cy="275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846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03. PROGRAMA 01:  AGENCIA DE CALIDAD DE LA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50" y="2195513"/>
            <a:ext cx="7124700" cy="317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188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 smtClean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86224" y="1556792"/>
            <a:ext cx="80742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400" dirty="0"/>
              <a:t>Para el año </a:t>
            </a:r>
            <a:r>
              <a:rPr lang="es-CL" sz="1400" dirty="0" smtClean="0"/>
              <a:t>2017 </a:t>
            </a:r>
            <a:r>
              <a:rPr lang="es-CL" sz="1400" dirty="0"/>
              <a:t>el Ministerio de Educación (MINEDUC), contempla </a:t>
            </a:r>
            <a:r>
              <a:rPr lang="es-CL" sz="1400" dirty="0" smtClean="0"/>
              <a:t> </a:t>
            </a:r>
            <a:r>
              <a:rPr lang="es-CL" sz="1400" dirty="0"/>
              <a:t>como prioridades: se </a:t>
            </a:r>
            <a:r>
              <a:rPr lang="es-CL" sz="1400" dirty="0" smtClean="0"/>
              <a:t>continuará con </a:t>
            </a:r>
            <a:r>
              <a:rPr lang="es-CL" sz="1400" dirty="0"/>
              <a:t>los esfuerzos por fortalecer </a:t>
            </a:r>
            <a:r>
              <a:rPr lang="es-CL" sz="1400" dirty="0" smtClean="0"/>
              <a:t>la cobertura </a:t>
            </a:r>
            <a:r>
              <a:rPr lang="es-CL" sz="1400" dirty="0"/>
              <a:t>de educación </a:t>
            </a:r>
            <a:r>
              <a:rPr lang="es-CL" sz="1400" dirty="0" err="1"/>
              <a:t>parvularia</a:t>
            </a:r>
            <a:r>
              <a:rPr lang="es-CL" sz="1400" dirty="0"/>
              <a:t> </a:t>
            </a:r>
            <a:r>
              <a:rPr lang="es-CL" sz="1400" dirty="0" smtClean="0"/>
              <a:t>y posibilitar </a:t>
            </a:r>
            <a:r>
              <a:rPr lang="es-CL" sz="1400" dirty="0"/>
              <a:t>una educación de </a:t>
            </a:r>
            <a:r>
              <a:rPr lang="es-CL" sz="1400" dirty="0" smtClean="0"/>
              <a:t>calidad en </a:t>
            </a:r>
            <a:r>
              <a:rPr lang="es-CL" sz="1400" dirty="0"/>
              <a:t>los primeros años de vida; vigencia el Sistema de </a:t>
            </a:r>
            <a:r>
              <a:rPr lang="es-CL" sz="1400" dirty="0" smtClean="0"/>
              <a:t>Desarrollo Profesional </a:t>
            </a:r>
            <a:r>
              <a:rPr lang="es-CL" sz="1400" dirty="0"/>
              <a:t>Docente, que permitirá dignificar </a:t>
            </a:r>
            <a:r>
              <a:rPr lang="es-CL" sz="1400" dirty="0" smtClean="0"/>
              <a:t>la docencia</a:t>
            </a:r>
            <a:r>
              <a:rPr lang="es-CL" sz="1400" dirty="0"/>
              <a:t>, apoyar su ejercicio y aumentar </a:t>
            </a:r>
            <a:r>
              <a:rPr lang="es-CL" sz="1400" dirty="0" smtClean="0"/>
              <a:t>su valoración </a:t>
            </a:r>
            <a:r>
              <a:rPr lang="es-CL" sz="1400" dirty="0"/>
              <a:t>para las nuevas generaciones; </a:t>
            </a:r>
            <a:r>
              <a:rPr lang="es-CL" sz="1400" dirty="0" smtClean="0"/>
              <a:t>se </a:t>
            </a:r>
            <a:r>
              <a:rPr lang="es-CL" sz="1400" dirty="0"/>
              <a:t>ampliará el número </a:t>
            </a:r>
            <a:r>
              <a:rPr lang="es-CL" sz="1400" dirty="0" smtClean="0"/>
              <a:t>de estudiantes </a:t>
            </a:r>
            <a:r>
              <a:rPr lang="es-CL" sz="1400" dirty="0"/>
              <a:t>beneficiados </a:t>
            </a:r>
            <a:r>
              <a:rPr lang="es-CL" sz="1400" dirty="0" smtClean="0"/>
              <a:t>con la </a:t>
            </a:r>
            <a:r>
              <a:rPr lang="es-CL" sz="1400" dirty="0"/>
              <a:t>adscripción a la </a:t>
            </a:r>
            <a:r>
              <a:rPr lang="es-CL" sz="1400" dirty="0" smtClean="0"/>
              <a:t>gratuidad de establecimientos subvencionados </a:t>
            </a:r>
            <a:r>
              <a:rPr lang="es-CL" sz="1400" dirty="0"/>
              <a:t>y </a:t>
            </a:r>
            <a:r>
              <a:rPr lang="es-CL" sz="1400" dirty="0" smtClean="0"/>
              <a:t>se incrementará </a:t>
            </a:r>
            <a:r>
              <a:rPr lang="es-CL" sz="1400" dirty="0"/>
              <a:t>el aporte </a:t>
            </a:r>
            <a:r>
              <a:rPr lang="es-CL" sz="1400" dirty="0" smtClean="0"/>
              <a:t>por gratuidad </a:t>
            </a:r>
            <a:r>
              <a:rPr lang="es-CL" sz="1400" dirty="0"/>
              <a:t>por estudiante; y </a:t>
            </a:r>
            <a:r>
              <a:rPr lang="es-CL" sz="1400" dirty="0" smtClean="0"/>
              <a:t>se destinarán $</a:t>
            </a:r>
            <a:r>
              <a:rPr lang="es-CL" sz="1400" dirty="0"/>
              <a:t>747.902 millones </a:t>
            </a:r>
            <a:r>
              <a:rPr lang="es-CL" sz="1400" dirty="0" smtClean="0"/>
              <a:t>al financiamiento </a:t>
            </a:r>
            <a:r>
              <a:rPr lang="es-CL" sz="1400" dirty="0"/>
              <a:t>de </a:t>
            </a:r>
            <a:r>
              <a:rPr lang="es-CL" sz="1400" dirty="0" smtClean="0"/>
              <a:t>la gratuidad en educación superior.</a:t>
            </a:r>
            <a:endParaRPr lang="es-CL" sz="1400" dirty="0"/>
          </a:p>
          <a:p>
            <a:pPr algn="just"/>
            <a:r>
              <a:rPr lang="es-CL" sz="1400" dirty="0" smtClean="0"/>
              <a:t>En </a:t>
            </a:r>
            <a:r>
              <a:rPr lang="es-CL" sz="1400" dirty="0"/>
              <a:t>cuanto a la ejecución presupuestaria acumulada a </a:t>
            </a:r>
            <a:r>
              <a:rPr lang="es-CL" sz="1400" dirty="0" smtClean="0"/>
              <a:t>marzo </a:t>
            </a:r>
            <a:r>
              <a:rPr lang="es-CL" sz="1400" dirty="0" smtClean="0"/>
              <a:t>2017, </a:t>
            </a:r>
            <a:r>
              <a:rPr lang="es-CL" sz="1400" dirty="0"/>
              <a:t>este Ministerio en su conjunto acumuló un </a:t>
            </a:r>
            <a:r>
              <a:rPr lang="es-CL" sz="1400" dirty="0" smtClean="0"/>
              <a:t>  </a:t>
            </a:r>
            <a:r>
              <a:rPr lang="es-CL" sz="1400" dirty="0" smtClean="0"/>
              <a:t>19% </a:t>
            </a:r>
            <a:r>
              <a:rPr lang="es-CL" sz="1400" dirty="0"/>
              <a:t>de ejecución </a:t>
            </a:r>
            <a:r>
              <a:rPr lang="es-CL" sz="1400" dirty="0" smtClean="0"/>
              <a:t>respecto del </a:t>
            </a:r>
            <a:r>
              <a:rPr lang="es-CL" sz="1400" dirty="0"/>
              <a:t>presupuesto inicial y </a:t>
            </a:r>
            <a:r>
              <a:rPr lang="es-CL" sz="1400" dirty="0" smtClean="0"/>
              <a:t>18,6% del presupuesto vigente.</a:t>
            </a:r>
            <a:endParaRPr lang="es-CL" sz="1400" dirty="0"/>
          </a:p>
          <a:p>
            <a:pPr algn="just"/>
            <a:r>
              <a:rPr lang="es-CL" sz="1400" dirty="0" smtClean="0"/>
              <a:t>El </a:t>
            </a:r>
            <a:r>
              <a:rPr lang="es-CL" sz="1400" dirty="0"/>
              <a:t>Capítulo 01 “Subsecretaría de Educación”  la ejecución global a </a:t>
            </a:r>
            <a:r>
              <a:rPr lang="es-CL" sz="1400" dirty="0" smtClean="0"/>
              <a:t>marzo </a:t>
            </a:r>
            <a:r>
              <a:rPr lang="es-CL" sz="1400" dirty="0" smtClean="0"/>
              <a:t>2017 </a:t>
            </a:r>
            <a:r>
              <a:rPr lang="es-CL" sz="1400" dirty="0"/>
              <a:t>fue de </a:t>
            </a:r>
            <a:r>
              <a:rPr lang="es-CL" sz="1400" dirty="0" smtClean="0"/>
              <a:t>18,8% </a:t>
            </a:r>
            <a:r>
              <a:rPr lang="es-CL" sz="1400" dirty="0"/>
              <a:t>respecto al presupuesto vigente </a:t>
            </a:r>
            <a:r>
              <a:rPr lang="es-CL" sz="1400" dirty="0" smtClean="0"/>
              <a:t>e </a:t>
            </a:r>
            <a:r>
              <a:rPr lang="es-CL" sz="1400" dirty="0"/>
              <a:t>inicial, </a:t>
            </a:r>
            <a:r>
              <a:rPr lang="es-CL" sz="1400" dirty="0" smtClean="0"/>
              <a:t>dado que no hubo modificaciones al presupuesto </a:t>
            </a:r>
            <a:r>
              <a:rPr lang="es-CL" sz="1400" dirty="0" smtClean="0"/>
              <a:t>vigente, debido a que el presupuesto vigente </a:t>
            </a:r>
            <a:r>
              <a:rPr lang="es-CL" sz="1400" dirty="0"/>
              <a:t>se incrementó en </a:t>
            </a:r>
            <a:r>
              <a:rPr lang="es-CL" sz="1400" dirty="0" smtClean="0"/>
              <a:t>M$68.901.657</a:t>
            </a:r>
            <a:r>
              <a:rPr lang="es-CL" sz="1400" dirty="0" smtClean="0"/>
              <a:t>.</a:t>
            </a:r>
            <a:endParaRPr lang="es-CL" sz="1400" dirty="0"/>
          </a:p>
          <a:p>
            <a:pPr algn="just"/>
            <a:r>
              <a:rPr lang="es-CL" sz="1400" dirty="0" smtClean="0"/>
              <a:t> Los </a:t>
            </a:r>
            <a:r>
              <a:rPr lang="es-CL" sz="1400" dirty="0"/>
              <a:t>mayores avances por Programas presupuestarios, en cuanto a ejecución del presupuesto vigente, correspondieron </a:t>
            </a:r>
            <a:r>
              <a:rPr lang="es-CL" sz="1400" dirty="0" smtClean="0"/>
              <a:t>a Recursos Educativos que alcanzó un 46,2% del presupuesto vigente; Gastos de Operación Educación Superior 50,3% del presupuesto inicial y Fondos culturales y artísticos  57,6% del presupuesto vigente.</a:t>
            </a:r>
          </a:p>
          <a:p>
            <a:pPr algn="just"/>
            <a:r>
              <a:rPr lang="es-CL" sz="1400" dirty="0" smtClean="0"/>
              <a:t>Los programas con menor tasa de ejecución del presupuesto vigente fueron: Educación Superior 8,2%; Mejoramiento de la Calidad de la Educación 8,3% y Becas y </a:t>
            </a:r>
            <a:r>
              <a:rPr lang="es-CL" sz="1400" dirty="0" err="1"/>
              <a:t>A</a:t>
            </a:r>
            <a:r>
              <a:rPr lang="es-CL" sz="1400" dirty="0" err="1" smtClean="0"/>
              <a:t>sistencialidad</a:t>
            </a:r>
            <a:r>
              <a:rPr lang="es-CL" sz="1400" dirty="0" smtClean="0"/>
              <a:t> Estudiantil 8,4%.</a:t>
            </a:r>
            <a:endParaRPr lang="es-CL" sz="14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04. PROGRAMA 01:  SUBSECRETARIA DE EDUCACIÓN PARVULARIA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005013"/>
            <a:ext cx="6866905" cy="3872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345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01: DIBAM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56792"/>
            <a:ext cx="7467600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547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02:   RED DE BIBLIOTECAS PÚBLICAS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386013"/>
            <a:ext cx="7467600" cy="305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14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03:  CONSEJO DE MONUMENTOS NACIONALES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44369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667000"/>
            <a:ext cx="7467600" cy="2634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23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431684"/>
            <a:ext cx="82014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08. PROGRAMA 01: CONICYT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022778"/>
            <a:ext cx="8229600" cy="2645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8" y="1287296"/>
            <a:ext cx="8620125" cy="5166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622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01: JUNAEB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1628799"/>
            <a:ext cx="8039100" cy="474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029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02: SALUD ESCOLAR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2276873"/>
            <a:ext cx="8039100" cy="2785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90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03: BECAS Y ASISTENCIALIDAD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1628799"/>
            <a:ext cx="8035925" cy="460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381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6597352"/>
            <a:ext cx="8317867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01: JUNJI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1484784"/>
            <a:ext cx="7705725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208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101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02: PROGRAMAS ALTERNATIVOS DE ENSEÑANZA PRE-ESCOLAR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826"/>
            <a:ext cx="822960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8" y="1772816"/>
            <a:ext cx="7705725" cy="3927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404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EDUCACION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6021288"/>
            <a:ext cx="8406135" cy="43204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40768"/>
            <a:ext cx="8229600" cy="32403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88" y="2124074"/>
            <a:ext cx="7439025" cy="3033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13. PROGRAMA 01: CONSEJO DE RECTORES  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288" y="2433638"/>
            <a:ext cx="6829425" cy="2651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221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15. PROGRAMA 01: CONSEJO NACIONAL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763" y="1671638"/>
            <a:ext cx="6848475" cy="393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954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27877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01: CONSEJO NACIONAL DE LA CULTURA Y LAS ARTES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908721"/>
            <a:ext cx="8229600" cy="1231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8" y="1340769"/>
            <a:ext cx="8201025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879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7" y="562846"/>
            <a:ext cx="8201486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01: Cont. CONSEJO NACIONAL DE LA CULTURA Y LAS ARTES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 rot="10800000" flipV="1">
            <a:off x="414337" y="1628800"/>
            <a:ext cx="820148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8" y="1916832"/>
            <a:ext cx="8201025" cy="3744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748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02: FONDOS CULTURALES Y ARTÍSTICOS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</a:t>
            </a: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8" y="2338388"/>
            <a:ext cx="8201025" cy="260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404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09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558805"/>
            <a:ext cx="8406135" cy="29919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1334621"/>
            <a:ext cx="7858125" cy="4974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01: SUBSECRETARÍA DE EDUCACIÓN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1556792"/>
            <a:ext cx="8591550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02: INFRAESTRUCTURA EDUCACIONAL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1985963"/>
            <a:ext cx="8004265" cy="359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443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03: MEJORAMIENTO DE LA CALIDAD DE LA EDUCACIÓN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124075"/>
            <a:ext cx="7848872" cy="331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553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79457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04: DESARROLLO CURRICULAR Y EVALUACIÓN      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1509713"/>
            <a:ext cx="7848873" cy="454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260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97956" y="645333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</a:t>
            </a:r>
            <a:r>
              <a:rPr lang="es-CL" sz="1050" dirty="0" smtClean="0"/>
              <a:t>propia en </a:t>
            </a:r>
            <a:r>
              <a:rPr lang="es-CL" sz="1050" dirty="0"/>
              <a:t>base </a:t>
            </a:r>
            <a:r>
              <a:rPr lang="es-CL" sz="1050" dirty="0" smtClean="0"/>
              <a:t> a Informes de </a:t>
            </a:r>
            <a:r>
              <a:rPr lang="es-CL" sz="1050" dirty="0"/>
              <a:t>e</a:t>
            </a:r>
            <a:r>
              <a:rPr lang="es-CL" sz="1050" dirty="0" smtClean="0"/>
              <a:t>jecución </a:t>
            </a:r>
            <a:r>
              <a:rPr lang="es-CL" sz="1050" dirty="0"/>
              <a:t>p</a:t>
            </a:r>
            <a:r>
              <a:rPr lang="es-CL" sz="1050" dirty="0" smtClean="0"/>
              <a:t>resupuestaria mensual de DIPRES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456346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08: APOYO Y SUPERVISIÓN DE ESTABLECIMIENTOS EDUCACIONALES SUBVENCIONADOS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93660"/>
            <a:ext cx="8229600" cy="335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4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4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4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2786063"/>
            <a:ext cx="7932257" cy="199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859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2429</TotalTime>
  <Words>1225</Words>
  <Application>Microsoft Office PowerPoint</Application>
  <PresentationFormat>Presentación en pantalla (4:3)</PresentationFormat>
  <Paragraphs>140</Paragraphs>
  <Slides>34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37" baseType="lpstr">
      <vt:lpstr>1_Tema de Office</vt:lpstr>
      <vt:lpstr>Tema de Office</vt:lpstr>
      <vt:lpstr>Imagen de mapa de bits</vt:lpstr>
      <vt:lpstr>EJECUCIÓN PRESUPUESTARIA DE GASTOS ACUMULADA A MARZO 2017 PARTIDA 09: MINISTERIO DE EDUCACIÓN</vt:lpstr>
      <vt:lpstr>EJECUCIÓN PRESUPUESTARIA DE GASTOS ACUMULADA A MARZO 2017  MINISTERIO DE EDUCACIÓN</vt:lpstr>
      <vt:lpstr>EJECUCIÓN PRESUPUESTARIA DE GASTOS ACUMULADA A MARZO 2017  Partida 09 MINISTERIO DE EDUCACION</vt:lpstr>
      <vt:lpstr>EJECUCIÓN PRESUPUESTARIA DE GASTOS ACUMULADA A MARZO 2017  PARTIDA 09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Soledad Larena</cp:lastModifiedBy>
  <cp:revision>162</cp:revision>
  <cp:lastPrinted>2016-07-04T14:42:46Z</cp:lastPrinted>
  <dcterms:created xsi:type="dcterms:W3CDTF">2016-06-23T13:38:47Z</dcterms:created>
  <dcterms:modified xsi:type="dcterms:W3CDTF">2017-05-16T14:05:59Z</dcterms:modified>
</cp:coreProperties>
</file>